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488BE-7BCE-4EB5-9D41-B914B8B5D647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FD061-B589-4915-87E0-EFC2605F13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FD061-B589-4915-87E0-EFC2605F138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FD061-B589-4915-87E0-EFC2605F138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9BCB7D4-D4EE-4F91-93AD-527E0FD161D5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47E4373-FAF9-4EF7-9BDD-B4F1955A4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BCB7D4-D4EE-4F91-93AD-527E0FD161D5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7E4373-FAF9-4EF7-9BDD-B4F1955A4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BCB7D4-D4EE-4F91-93AD-527E0FD161D5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7E4373-FAF9-4EF7-9BDD-B4F1955A4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BCB7D4-D4EE-4F91-93AD-527E0FD161D5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7E4373-FAF9-4EF7-9BDD-B4F1955A4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9BCB7D4-D4EE-4F91-93AD-527E0FD161D5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47E4373-FAF9-4EF7-9BDD-B4F1955A4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BCB7D4-D4EE-4F91-93AD-527E0FD161D5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47E4373-FAF9-4EF7-9BDD-B4F1955A4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BCB7D4-D4EE-4F91-93AD-527E0FD161D5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47E4373-FAF9-4EF7-9BDD-B4F1955A4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BCB7D4-D4EE-4F91-93AD-527E0FD161D5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7E4373-FAF9-4EF7-9BDD-B4F1955A4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BCB7D4-D4EE-4F91-93AD-527E0FD161D5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7E4373-FAF9-4EF7-9BDD-B4F1955A4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9BCB7D4-D4EE-4F91-93AD-527E0FD161D5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47E4373-FAF9-4EF7-9BDD-B4F1955A4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9BCB7D4-D4EE-4F91-93AD-527E0FD161D5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47E4373-FAF9-4EF7-9BDD-B4F1955A4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9BCB7D4-D4EE-4F91-93AD-527E0FD161D5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47E4373-FAF9-4EF7-9BDD-B4F1955A4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Уметност</a:t>
            </a:r>
            <a:r>
              <a:rPr lang="en-US" dirty="0"/>
              <a:t> </a:t>
            </a:r>
            <a:r>
              <a:rPr lang="en-US" dirty="0" err="1"/>
              <a:t>средњовековне</a:t>
            </a:r>
            <a:r>
              <a:rPr lang="en-US" dirty="0"/>
              <a:t> </a:t>
            </a:r>
            <a:r>
              <a:rPr lang="en-US" dirty="0" err="1"/>
              <a:t>Србије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5286388"/>
            <a:ext cx="6560234" cy="1071570"/>
          </a:xfrm>
        </p:spPr>
        <p:txBody>
          <a:bodyPr/>
          <a:lstStyle/>
          <a:p>
            <a:r>
              <a:rPr lang="sr-Cyrl-RS" dirty="0" smtClean="0"/>
              <a:t>Ема Милисављевић</a:t>
            </a:r>
          </a:p>
          <a:p>
            <a:r>
              <a:rPr lang="sr-Cyrl-RS" dirty="0" smtClean="0"/>
              <a:t>Ленка Мијатовић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Тврђаве</a:t>
            </a:r>
            <a:r>
              <a:rPr lang="en-US" dirty="0" smtClean="0"/>
              <a:t> и </a:t>
            </a:r>
            <a:r>
              <a:rPr lang="en-US" dirty="0" err="1" smtClean="0"/>
              <a:t>градови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26035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Тврђаве</a:t>
            </a:r>
            <a:r>
              <a:rPr lang="en-US" sz="2400" dirty="0" smtClean="0"/>
              <a:t> и </a:t>
            </a:r>
            <a:r>
              <a:rPr lang="en-US" sz="2400" dirty="0" err="1" smtClean="0"/>
              <a:t>градови</a:t>
            </a:r>
            <a:r>
              <a:rPr lang="en-US" sz="2400" dirty="0" smtClean="0"/>
              <a:t> </a:t>
            </a:r>
            <a:r>
              <a:rPr lang="en-US" sz="2400" dirty="0" err="1" smtClean="0"/>
              <a:t>су</a:t>
            </a:r>
            <a:r>
              <a:rPr lang="en-US" sz="2400" dirty="0" smtClean="0"/>
              <a:t> </a:t>
            </a:r>
            <a:r>
              <a:rPr lang="en-US" sz="2400" dirty="0" err="1" smtClean="0"/>
              <a:t>имали</a:t>
            </a:r>
            <a:r>
              <a:rPr lang="en-US" sz="2400" dirty="0" smtClean="0"/>
              <a:t> </a:t>
            </a:r>
            <a:r>
              <a:rPr lang="en-US" sz="2400" dirty="0" err="1" smtClean="0"/>
              <a:t>значајне</a:t>
            </a:r>
            <a:r>
              <a:rPr lang="en-US" sz="2400" dirty="0" smtClean="0"/>
              <a:t> </a:t>
            </a:r>
            <a:r>
              <a:rPr lang="en-US" sz="2400" dirty="0" err="1" smtClean="0"/>
              <a:t>војне</a:t>
            </a:r>
            <a:r>
              <a:rPr lang="en-US" sz="2400" dirty="0" smtClean="0"/>
              <a:t> </a:t>
            </a:r>
            <a:r>
              <a:rPr lang="en-US" sz="2400" dirty="0" err="1" smtClean="0"/>
              <a:t>функције</a:t>
            </a:r>
            <a:r>
              <a:rPr lang="en-US" sz="2400" dirty="0" smtClean="0"/>
              <a:t>, </a:t>
            </a:r>
            <a:r>
              <a:rPr lang="en-US" sz="2400" dirty="0" err="1" smtClean="0"/>
              <a:t>прилагођаване</a:t>
            </a:r>
            <a:r>
              <a:rPr lang="en-US" sz="2400" dirty="0" smtClean="0"/>
              <a:t> </a:t>
            </a:r>
            <a:r>
              <a:rPr lang="sr-Cyrl-RS" sz="2400" dirty="0" smtClean="0"/>
              <a:t>су </a:t>
            </a:r>
            <a:r>
              <a:rPr lang="en-US" sz="2400" dirty="0" err="1" smtClean="0"/>
              <a:t>развоју</a:t>
            </a:r>
            <a:r>
              <a:rPr lang="en-US" sz="2400" dirty="0" smtClean="0"/>
              <a:t> </a:t>
            </a:r>
            <a:r>
              <a:rPr lang="en-US" sz="2400" dirty="0" err="1" smtClean="0"/>
              <a:t>војне</a:t>
            </a:r>
            <a:r>
              <a:rPr lang="en-US" sz="2400" dirty="0" smtClean="0"/>
              <a:t> </a:t>
            </a:r>
            <a:r>
              <a:rPr lang="en-US" sz="2400" dirty="0" err="1" smtClean="0"/>
              <a:t>технике</a:t>
            </a:r>
            <a:r>
              <a:rPr lang="en-US" sz="2400" dirty="0" smtClean="0"/>
              <a:t>, </a:t>
            </a:r>
            <a:r>
              <a:rPr lang="en-US" sz="2400" dirty="0" err="1" smtClean="0"/>
              <a:t>па</a:t>
            </a:r>
            <a:r>
              <a:rPr lang="en-US" sz="2400" dirty="0" smtClean="0"/>
              <a:t> </a:t>
            </a:r>
            <a:r>
              <a:rPr lang="en-US" sz="2400" dirty="0" err="1" smtClean="0"/>
              <a:t>су</a:t>
            </a:r>
            <a:r>
              <a:rPr lang="en-US" sz="2400" dirty="0" smtClean="0"/>
              <a:t> </a:t>
            </a:r>
            <a:r>
              <a:rPr lang="en-US" sz="2400" dirty="0" err="1" smtClean="0"/>
              <a:t>многе</a:t>
            </a:r>
            <a:r>
              <a:rPr lang="en-US" sz="2400" dirty="0" smtClean="0"/>
              <a:t> </a:t>
            </a:r>
            <a:r>
              <a:rPr lang="en-US" sz="2400" dirty="0" err="1" smtClean="0"/>
              <a:t>изгубиле</a:t>
            </a:r>
            <a:r>
              <a:rPr lang="en-US" sz="2400" dirty="0" smtClean="0"/>
              <a:t> </a:t>
            </a:r>
            <a:r>
              <a:rPr lang="en-US" sz="2400" dirty="0" err="1" smtClean="0"/>
              <a:t>типичне</a:t>
            </a:r>
            <a:r>
              <a:rPr lang="en-US" sz="2400" dirty="0" smtClean="0"/>
              <a:t> </a:t>
            </a:r>
            <a:r>
              <a:rPr lang="en-US" sz="2400" dirty="0" err="1" smtClean="0"/>
              <a:t>облике</a:t>
            </a:r>
            <a:r>
              <a:rPr lang="en-US" sz="2400" dirty="0" smtClean="0"/>
              <a:t> </a:t>
            </a:r>
            <a:r>
              <a:rPr lang="en-US" sz="2400" dirty="0" err="1" smtClean="0"/>
              <a:t>средњевековних</a:t>
            </a:r>
            <a:r>
              <a:rPr lang="en-US" sz="2400" dirty="0" smtClean="0"/>
              <a:t> </a:t>
            </a:r>
            <a:r>
              <a:rPr lang="en-US" sz="2400" dirty="0" err="1" smtClean="0"/>
              <a:t>утврђења</a:t>
            </a:r>
            <a:endParaRPr lang="sr-Cyrl-RS" sz="2400" dirty="0" smtClean="0"/>
          </a:p>
          <a:p>
            <a:endParaRPr lang="sr-Cyrl-RS" sz="2400" dirty="0" smtClean="0"/>
          </a:p>
          <a:p>
            <a:endParaRPr lang="sr-Cyrl-RS" sz="2400" dirty="0" smtClean="0"/>
          </a:p>
          <a:p>
            <a:endParaRPr lang="sr-Cyrl-RS" sz="2400" dirty="0" smtClean="0"/>
          </a:p>
          <a:p>
            <a:endParaRPr lang="sr-Cyrl-RS" sz="2400" dirty="0" smtClean="0"/>
          </a:p>
          <a:p>
            <a:endParaRPr lang="sr-Cyrl-RS" sz="2400" dirty="0" smtClean="0"/>
          </a:p>
          <a:p>
            <a:endParaRPr lang="sr-Cyrl-RS" sz="2400" dirty="0" smtClean="0"/>
          </a:p>
          <a:p>
            <a:endParaRPr lang="sr-Cyrl-RS" sz="2400" dirty="0" smtClean="0"/>
          </a:p>
          <a:p>
            <a:endParaRPr lang="sr-Cyrl-RS" sz="2400" dirty="0" smtClean="0"/>
          </a:p>
          <a:p>
            <a:r>
              <a:rPr lang="en-US" sz="2400" dirty="0" err="1" smtClean="0"/>
              <a:t>Најчувенији</a:t>
            </a:r>
            <a:r>
              <a:rPr lang="en-US" sz="2400" dirty="0" smtClean="0"/>
              <a:t> </a:t>
            </a:r>
            <a:r>
              <a:rPr lang="en-US" sz="2400" dirty="0" err="1" smtClean="0"/>
              <a:t>су</a:t>
            </a:r>
            <a:r>
              <a:rPr lang="en-US" sz="2400" dirty="0" smtClean="0"/>
              <a:t> </a:t>
            </a:r>
            <a:r>
              <a:rPr lang="en-US" sz="2400" dirty="0" err="1" smtClean="0"/>
              <a:t>градови</a:t>
            </a:r>
            <a:r>
              <a:rPr lang="en-US" sz="2400" dirty="0" smtClean="0"/>
              <a:t>  </a:t>
            </a:r>
            <a:r>
              <a:rPr lang="en-US" sz="2400" dirty="0" err="1" smtClean="0"/>
              <a:t>Маглич</a:t>
            </a:r>
            <a:r>
              <a:rPr lang="en-US" sz="2400" dirty="0" smtClean="0"/>
              <a:t> и </a:t>
            </a:r>
            <a:r>
              <a:rPr lang="en-US" sz="2400" dirty="0" err="1" smtClean="0"/>
              <a:t>Голубац</a:t>
            </a:r>
            <a:r>
              <a:rPr lang="en-US" sz="2400" dirty="0" smtClean="0"/>
              <a:t>, а </a:t>
            </a:r>
            <a:r>
              <a:rPr lang="en-US" sz="2400" dirty="0" err="1" smtClean="0"/>
              <a:t>тврђаве</a:t>
            </a:r>
            <a:r>
              <a:rPr lang="en-US" sz="2400" dirty="0" smtClean="0"/>
              <a:t> </a:t>
            </a:r>
            <a:r>
              <a:rPr lang="en-US" sz="2400" dirty="0" err="1" smtClean="0"/>
              <a:t>Калемегдан</a:t>
            </a:r>
            <a:r>
              <a:rPr lang="en-US" sz="2400" dirty="0" smtClean="0"/>
              <a:t>, </a:t>
            </a:r>
            <a:r>
              <a:rPr lang="en-US" sz="2400" dirty="0" err="1" smtClean="0"/>
              <a:t>Петроварадинска</a:t>
            </a:r>
            <a:r>
              <a:rPr lang="en-US" sz="2400" dirty="0" smtClean="0"/>
              <a:t>,  </a:t>
            </a:r>
            <a:r>
              <a:rPr lang="en-US" sz="2400" dirty="0" err="1" smtClean="0"/>
              <a:t>Бачка</a:t>
            </a:r>
            <a:r>
              <a:rPr lang="en-US" sz="2400" dirty="0" smtClean="0"/>
              <a:t> и </a:t>
            </a:r>
            <a:r>
              <a:rPr lang="en-US" sz="2400" dirty="0" err="1" smtClean="0"/>
              <a:t>друге</a:t>
            </a:r>
            <a:r>
              <a:rPr lang="en-US" sz="2400" dirty="0" smtClean="0"/>
              <a:t>.</a:t>
            </a:r>
          </a:p>
          <a:p>
            <a:endParaRPr lang="sr-Cyrl-RS" sz="2400" dirty="0" smtClean="0"/>
          </a:p>
        </p:txBody>
      </p:sp>
      <p:pic>
        <p:nvPicPr>
          <p:cNvPr id="5" name="Picture 4" descr="golubac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3000372"/>
            <a:ext cx="4071934" cy="2757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815351"/>
          </a:xfrm>
        </p:spPr>
        <p:txBody>
          <a:bodyPr/>
          <a:lstStyle/>
          <a:p>
            <a:r>
              <a:rPr lang="sr-Cyrl-RS" sz="2400" dirty="0" smtClean="0"/>
              <a:t>Оне </a:t>
            </a:r>
            <a:r>
              <a:rPr lang="en-US" sz="2400" dirty="0" err="1" smtClean="0"/>
              <a:t>на</a:t>
            </a:r>
            <a:r>
              <a:rPr lang="en-US" sz="2400" dirty="0" smtClean="0"/>
              <a:t> </a:t>
            </a:r>
            <a:r>
              <a:rPr lang="en-US" sz="2400" dirty="0" err="1" smtClean="0"/>
              <a:t>континенталном</a:t>
            </a:r>
            <a:r>
              <a:rPr lang="en-US" sz="2400" dirty="0" smtClean="0"/>
              <a:t> </a:t>
            </a:r>
            <a:r>
              <a:rPr lang="en-US" sz="2400" dirty="0" err="1" smtClean="0"/>
              <a:t>делу</a:t>
            </a:r>
            <a:r>
              <a:rPr lang="en-US" sz="2400" dirty="0" smtClean="0"/>
              <a:t> </a:t>
            </a:r>
            <a:r>
              <a:rPr lang="en-US" sz="2400" dirty="0" err="1" smtClean="0"/>
              <a:t>земље</a:t>
            </a:r>
            <a:r>
              <a:rPr lang="en-US" sz="2400" dirty="0" smtClean="0"/>
              <a:t> </a:t>
            </a:r>
            <a:r>
              <a:rPr lang="en-US" sz="2400" dirty="0" err="1" smtClean="0"/>
              <a:t>су</a:t>
            </a:r>
            <a:r>
              <a:rPr lang="en-US" sz="2400" dirty="0" smtClean="0"/>
              <a:t> </a:t>
            </a:r>
            <a:r>
              <a:rPr lang="en-US" sz="2400" dirty="0" err="1" smtClean="0"/>
              <a:t>грађене</a:t>
            </a:r>
            <a:r>
              <a:rPr lang="en-US" sz="2400" dirty="0" smtClean="0"/>
              <a:t> </a:t>
            </a:r>
            <a:r>
              <a:rPr lang="en-US" sz="2400" dirty="0" err="1" smtClean="0"/>
              <a:t>на</a:t>
            </a:r>
            <a:r>
              <a:rPr lang="en-US" sz="2400" dirty="0" smtClean="0"/>
              <a:t> </a:t>
            </a:r>
            <a:r>
              <a:rPr lang="en-US" sz="2400" dirty="0" err="1" smtClean="0"/>
              <a:t>узвишењима</a:t>
            </a:r>
            <a:r>
              <a:rPr lang="en-US" sz="2400" dirty="0" smtClean="0"/>
              <a:t> </a:t>
            </a:r>
            <a:r>
              <a:rPr lang="en-US" sz="2400" dirty="0" err="1" smtClean="0"/>
              <a:t>која</a:t>
            </a:r>
            <a:r>
              <a:rPr lang="en-US" sz="2400" dirty="0" smtClean="0"/>
              <a:t> </a:t>
            </a:r>
            <a:r>
              <a:rPr lang="en-US" sz="2400" dirty="0" err="1" smtClean="0"/>
              <a:t>су</a:t>
            </a:r>
            <a:r>
              <a:rPr lang="en-US" sz="2400" dirty="0" smtClean="0"/>
              <a:t> </a:t>
            </a:r>
            <a:r>
              <a:rPr lang="en-US" sz="2400" dirty="0" err="1" smtClean="0"/>
              <a:t>била</a:t>
            </a:r>
            <a:r>
              <a:rPr lang="en-US" sz="2400" dirty="0" smtClean="0"/>
              <a:t> </a:t>
            </a:r>
            <a:r>
              <a:rPr lang="en-US" sz="2400" dirty="0" err="1" smtClean="0"/>
              <a:t>тешко</a:t>
            </a:r>
            <a:r>
              <a:rPr lang="en-US" sz="2400" dirty="0" smtClean="0"/>
              <a:t> </a:t>
            </a:r>
            <a:r>
              <a:rPr lang="en-US" sz="2400" dirty="0" err="1" smtClean="0"/>
              <a:t>приступачна</a:t>
            </a:r>
            <a:r>
              <a:rPr lang="en-US" sz="2400" dirty="0" smtClean="0"/>
              <a:t>, а </a:t>
            </a:r>
            <a:r>
              <a:rPr lang="en-US" sz="2400" dirty="0" err="1" smtClean="0"/>
              <a:t>са</a:t>
            </a:r>
            <a:r>
              <a:rPr lang="en-US" sz="2400" dirty="0" smtClean="0"/>
              <a:t> </a:t>
            </a:r>
            <a:r>
              <a:rPr lang="en-US" sz="2400" dirty="0" err="1" smtClean="0"/>
              <a:t>којих</a:t>
            </a:r>
            <a:r>
              <a:rPr lang="en-US" sz="2400" dirty="0" smtClean="0"/>
              <a:t> </a:t>
            </a:r>
            <a:r>
              <a:rPr lang="en-US" sz="2400" dirty="0" err="1" smtClean="0"/>
              <a:t>се</a:t>
            </a:r>
            <a:r>
              <a:rPr lang="en-US" sz="2400" dirty="0" smtClean="0"/>
              <a:t> </a:t>
            </a:r>
            <a:r>
              <a:rPr lang="en-US" sz="2400" dirty="0" err="1" smtClean="0"/>
              <a:t>пружао</a:t>
            </a:r>
            <a:r>
              <a:rPr lang="en-US" sz="2400" dirty="0" smtClean="0"/>
              <a:t> </a:t>
            </a:r>
            <a:r>
              <a:rPr lang="en-US" sz="2400" dirty="0" err="1" smtClean="0"/>
              <a:t>добар</a:t>
            </a:r>
            <a:r>
              <a:rPr lang="en-US" sz="2400" dirty="0" smtClean="0"/>
              <a:t> </a:t>
            </a:r>
            <a:r>
              <a:rPr lang="en-US" sz="2400" dirty="0" err="1" smtClean="0"/>
              <a:t>поглед</a:t>
            </a:r>
            <a:r>
              <a:rPr lang="en-US" sz="2400" dirty="0" smtClean="0"/>
              <a:t>. У </a:t>
            </a:r>
            <a:r>
              <a:rPr lang="en-US" sz="2400" dirty="0" err="1" smtClean="0"/>
              <a:t>приморским</a:t>
            </a:r>
            <a:r>
              <a:rPr lang="en-US" sz="2400" dirty="0" smtClean="0"/>
              <a:t> </a:t>
            </a:r>
            <a:r>
              <a:rPr lang="en-US" sz="2400" dirty="0" err="1" smtClean="0"/>
              <a:t>крајевима</a:t>
            </a:r>
            <a:r>
              <a:rPr lang="en-US" sz="2400" dirty="0" smtClean="0"/>
              <a:t> </a:t>
            </a:r>
            <a:r>
              <a:rPr lang="en-US" sz="2400" dirty="0" err="1" smtClean="0"/>
              <a:t>су</a:t>
            </a:r>
            <a:r>
              <a:rPr lang="en-US" sz="2400" dirty="0" smtClean="0"/>
              <a:t> </a:t>
            </a:r>
            <a:r>
              <a:rPr lang="en-US" sz="2400" dirty="0" err="1" smtClean="0"/>
              <a:t>утврђења</a:t>
            </a:r>
            <a:r>
              <a:rPr lang="en-US" sz="2400" dirty="0" smtClean="0"/>
              <a:t> </a:t>
            </a:r>
            <a:r>
              <a:rPr lang="en-US" sz="2400" dirty="0" err="1" smtClean="0"/>
              <a:t>често</a:t>
            </a:r>
            <a:r>
              <a:rPr lang="en-US" sz="2400" dirty="0" smtClean="0"/>
              <a:t> </a:t>
            </a:r>
            <a:r>
              <a:rPr lang="en-US" sz="2400" dirty="0" err="1" smtClean="0"/>
              <a:t>била</a:t>
            </a:r>
            <a:r>
              <a:rPr lang="en-US" sz="2400" dirty="0" smtClean="0"/>
              <a:t> </a:t>
            </a:r>
            <a:r>
              <a:rPr lang="en-US" sz="2400" dirty="0" err="1" smtClean="0"/>
              <a:t>на</a:t>
            </a:r>
            <a:r>
              <a:rPr lang="en-US" sz="2400" dirty="0" smtClean="0"/>
              <a:t> </a:t>
            </a:r>
            <a:r>
              <a:rPr lang="en-US" sz="2400" dirty="0" err="1" smtClean="0"/>
              <a:t>самим</a:t>
            </a:r>
            <a:r>
              <a:rPr lang="en-US" sz="2400" dirty="0" smtClean="0"/>
              <a:t> </a:t>
            </a:r>
            <a:r>
              <a:rPr lang="en-US" sz="2400" dirty="0" err="1" smtClean="0"/>
              <a:t>обалама</a:t>
            </a:r>
            <a:r>
              <a:rPr lang="en-US" sz="2400" dirty="0" smtClean="0"/>
              <a:t> </a:t>
            </a:r>
            <a:r>
              <a:rPr lang="en-US" sz="2400" dirty="0" err="1" smtClean="0"/>
              <a:t>са</a:t>
            </a:r>
            <a:r>
              <a:rPr lang="en-US" sz="2400" dirty="0" smtClean="0"/>
              <a:t> </a:t>
            </a:r>
            <a:r>
              <a:rPr lang="en-US" sz="2400" dirty="0" err="1" smtClean="0"/>
              <a:t>којих</a:t>
            </a:r>
            <a:r>
              <a:rPr lang="en-US" sz="2400" dirty="0" smtClean="0"/>
              <a:t> </a:t>
            </a:r>
            <a:r>
              <a:rPr lang="en-US" sz="2400" dirty="0" err="1" smtClean="0"/>
              <a:t>се</a:t>
            </a:r>
            <a:r>
              <a:rPr lang="en-US" sz="2400" dirty="0" smtClean="0"/>
              <a:t> </a:t>
            </a:r>
            <a:r>
              <a:rPr lang="en-US" sz="2400" dirty="0" err="1" smtClean="0"/>
              <a:t>прушао</a:t>
            </a:r>
            <a:r>
              <a:rPr lang="en-US" sz="2400" dirty="0" smtClean="0"/>
              <a:t> </a:t>
            </a:r>
            <a:r>
              <a:rPr lang="en-US" sz="2400" dirty="0" err="1" smtClean="0"/>
              <a:t>добар</a:t>
            </a:r>
            <a:r>
              <a:rPr lang="en-US" sz="2400" dirty="0" smtClean="0"/>
              <a:t> </a:t>
            </a:r>
            <a:r>
              <a:rPr lang="en-US" sz="2400" dirty="0" err="1" smtClean="0"/>
              <a:t>поглед</a:t>
            </a:r>
            <a:r>
              <a:rPr lang="en-US" sz="2400" dirty="0" smtClean="0"/>
              <a:t> </a:t>
            </a:r>
            <a:r>
              <a:rPr lang="en-US" sz="2400" dirty="0" err="1" smtClean="0"/>
              <a:t>на</a:t>
            </a:r>
            <a:r>
              <a:rPr lang="en-US" sz="2400" dirty="0" smtClean="0"/>
              <a:t> </a:t>
            </a:r>
            <a:r>
              <a:rPr lang="en-US" sz="2400" dirty="0" err="1" smtClean="0"/>
              <a:t>водене</a:t>
            </a:r>
            <a:r>
              <a:rPr lang="en-US" sz="2400" dirty="0" smtClean="0"/>
              <a:t> </a:t>
            </a:r>
            <a:r>
              <a:rPr lang="en-US" sz="2400" dirty="0" err="1" smtClean="0"/>
              <a:t>токове</a:t>
            </a:r>
            <a:r>
              <a:rPr lang="en-US" sz="2400" dirty="0" smtClean="0"/>
              <a:t>. </a:t>
            </a:r>
            <a:r>
              <a:rPr lang="en-US" sz="2400" dirty="0" err="1" smtClean="0"/>
              <a:t>Тврђаве</a:t>
            </a:r>
            <a:r>
              <a:rPr lang="en-US" sz="2400" dirty="0" smtClean="0"/>
              <a:t> </a:t>
            </a:r>
            <a:r>
              <a:rPr lang="en-US" sz="2400" dirty="0" err="1" smtClean="0"/>
              <a:t>су</a:t>
            </a:r>
            <a:r>
              <a:rPr lang="en-US" sz="2400" dirty="0" smtClean="0"/>
              <a:t> </a:t>
            </a:r>
            <a:r>
              <a:rPr lang="en-US" sz="2400" dirty="0" err="1" smtClean="0"/>
              <a:t>биле</a:t>
            </a:r>
            <a:r>
              <a:rPr lang="en-US" sz="2400" dirty="0" smtClean="0"/>
              <a:t> </a:t>
            </a:r>
            <a:r>
              <a:rPr lang="en-US" sz="2400" dirty="0" err="1" smtClean="0"/>
              <a:t>опасане</a:t>
            </a:r>
            <a:r>
              <a:rPr lang="en-US" sz="2400" dirty="0" smtClean="0"/>
              <a:t> </a:t>
            </a:r>
            <a:r>
              <a:rPr lang="en-US" sz="2400" dirty="0" err="1" smtClean="0"/>
              <a:t>масивним</a:t>
            </a:r>
            <a:r>
              <a:rPr lang="en-US" sz="2400" dirty="0" smtClean="0"/>
              <a:t> и </a:t>
            </a:r>
            <a:r>
              <a:rPr lang="en-US" sz="2400" dirty="0" err="1" smtClean="0"/>
              <a:t>високим</a:t>
            </a:r>
            <a:r>
              <a:rPr lang="en-US" sz="2400" dirty="0" smtClean="0"/>
              <a:t> </a:t>
            </a:r>
            <a:r>
              <a:rPr lang="en-US" sz="2400" dirty="0" err="1" smtClean="0"/>
              <a:t>бедемима</a:t>
            </a:r>
            <a:r>
              <a:rPr lang="en-US" sz="2400" dirty="0" smtClean="0"/>
              <a:t>, </a:t>
            </a:r>
            <a:r>
              <a:rPr lang="en-US" sz="2400" dirty="0" err="1" smtClean="0"/>
              <a:t>имале</a:t>
            </a:r>
            <a:r>
              <a:rPr lang="en-US" sz="2400" dirty="0" smtClean="0"/>
              <a:t> </a:t>
            </a:r>
            <a:r>
              <a:rPr lang="en-US" sz="2400" dirty="0" err="1" smtClean="0"/>
              <a:t>су</a:t>
            </a:r>
            <a:r>
              <a:rPr lang="en-US" sz="2400" dirty="0" smtClean="0"/>
              <a:t> </a:t>
            </a:r>
            <a:r>
              <a:rPr lang="en-US" sz="2400" dirty="0" err="1" smtClean="0"/>
              <a:t>куле</a:t>
            </a:r>
            <a:r>
              <a:rPr lang="en-US" sz="2400" dirty="0" smtClean="0"/>
              <a:t> </a:t>
            </a:r>
            <a:r>
              <a:rPr lang="en-US" sz="2400" dirty="0" err="1" smtClean="0"/>
              <a:t>осматарачнице</a:t>
            </a:r>
            <a:r>
              <a:rPr lang="en-US" sz="2400" dirty="0" smtClean="0"/>
              <a:t>. </a:t>
            </a:r>
            <a:r>
              <a:rPr lang="en-US" sz="2400" dirty="0" err="1" smtClean="0"/>
              <a:t>Најчувенији</a:t>
            </a:r>
            <a:r>
              <a:rPr lang="en-US" sz="2400" dirty="0" smtClean="0"/>
              <a:t> </a:t>
            </a:r>
            <a:r>
              <a:rPr lang="en-US" sz="2400" dirty="0" err="1" smtClean="0"/>
              <a:t>су</a:t>
            </a:r>
            <a:r>
              <a:rPr lang="en-US" sz="2400" dirty="0" smtClean="0"/>
              <a:t> </a:t>
            </a:r>
            <a:r>
              <a:rPr lang="en-US" sz="2400" dirty="0" err="1" smtClean="0"/>
              <a:t>градови</a:t>
            </a:r>
            <a:r>
              <a:rPr lang="en-US" sz="2400" dirty="0" smtClean="0"/>
              <a:t>  </a:t>
            </a:r>
            <a:r>
              <a:rPr lang="en-US" sz="2400" dirty="0" err="1" smtClean="0"/>
              <a:t>Маглич</a:t>
            </a:r>
            <a:r>
              <a:rPr lang="en-US" sz="2400" dirty="0" smtClean="0"/>
              <a:t> и </a:t>
            </a:r>
            <a:r>
              <a:rPr lang="en-US" sz="2400" dirty="0" err="1" smtClean="0"/>
              <a:t>Голубац</a:t>
            </a:r>
            <a:r>
              <a:rPr lang="en-US" sz="2400" dirty="0" smtClean="0"/>
              <a:t>, а </a:t>
            </a:r>
            <a:r>
              <a:rPr lang="en-US" sz="2400" dirty="0" err="1" smtClean="0"/>
              <a:t>тврђаве</a:t>
            </a:r>
            <a:r>
              <a:rPr lang="en-US" sz="2400" dirty="0" smtClean="0"/>
              <a:t> </a:t>
            </a:r>
            <a:r>
              <a:rPr lang="en-US" sz="2400" dirty="0" err="1" smtClean="0"/>
              <a:t>Калемегдан</a:t>
            </a:r>
            <a:r>
              <a:rPr lang="en-US" sz="2400" dirty="0" smtClean="0"/>
              <a:t>, </a:t>
            </a:r>
            <a:r>
              <a:rPr lang="en-US" sz="2400" dirty="0" err="1" smtClean="0"/>
              <a:t>Петроварадинска</a:t>
            </a:r>
            <a:r>
              <a:rPr lang="en-US" sz="2400" dirty="0" smtClean="0"/>
              <a:t>,  </a:t>
            </a:r>
            <a:r>
              <a:rPr lang="en-US" sz="2400" dirty="0" err="1" smtClean="0"/>
              <a:t>Бачка</a:t>
            </a:r>
            <a:r>
              <a:rPr lang="en-US" sz="2400" dirty="0" smtClean="0"/>
              <a:t> и </a:t>
            </a:r>
            <a:r>
              <a:rPr lang="en-US" sz="2400" dirty="0" err="1" smtClean="0"/>
              <a:t>друге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3" descr="Srednjevekovna-tvrđava-Maglič-Look4mil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643314"/>
            <a:ext cx="4000528" cy="2740713"/>
          </a:xfrm>
          <a:prstGeom prst="rect">
            <a:avLst/>
          </a:prstGeom>
        </p:spPr>
      </p:pic>
      <p:pic>
        <p:nvPicPr>
          <p:cNvPr id="5" name="Picture 4" descr="Bačka tvrđa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4286256"/>
            <a:ext cx="3775989" cy="211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Ликовна</a:t>
            </a:r>
            <a:r>
              <a:rPr lang="en-US" b="1" dirty="0" smtClean="0"/>
              <a:t> </a:t>
            </a:r>
            <a:r>
              <a:rPr lang="en-US" b="1" dirty="0" err="1" smtClean="0"/>
              <a:t>уметност</a:t>
            </a:r>
            <a:r>
              <a:rPr lang="en-US" b="1" dirty="0" smtClean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Српску</a:t>
            </a:r>
            <a:r>
              <a:rPr lang="en-US" sz="2400" dirty="0" smtClean="0"/>
              <a:t> </a:t>
            </a:r>
            <a:r>
              <a:rPr lang="en-US" sz="2400" dirty="0" err="1" smtClean="0"/>
              <a:t>ликовни</a:t>
            </a:r>
            <a:r>
              <a:rPr lang="en-US" sz="2400" dirty="0" smtClean="0"/>
              <a:t> </a:t>
            </a:r>
            <a:r>
              <a:rPr lang="en-US" sz="2400" dirty="0" err="1" smtClean="0"/>
              <a:t>уметност</a:t>
            </a:r>
            <a:r>
              <a:rPr lang="en-US" sz="2400" dirty="0" smtClean="0"/>
              <a:t> </a:t>
            </a:r>
            <a:r>
              <a:rPr lang="en-US" sz="2400" dirty="0" err="1" smtClean="0"/>
              <a:t>средњег</a:t>
            </a:r>
            <a:r>
              <a:rPr lang="en-US" sz="2400" dirty="0" smtClean="0"/>
              <a:t> </a:t>
            </a:r>
            <a:r>
              <a:rPr lang="en-US" sz="2400" dirty="0" err="1" smtClean="0"/>
              <a:t>века</a:t>
            </a:r>
            <a:r>
              <a:rPr lang="en-US" sz="2400" dirty="0" smtClean="0"/>
              <a:t> </a:t>
            </a:r>
            <a:r>
              <a:rPr lang="en-US" sz="2400" dirty="0" err="1" smtClean="0"/>
              <a:t>су</a:t>
            </a:r>
            <a:r>
              <a:rPr lang="en-US" sz="2400" dirty="0" smtClean="0"/>
              <a:t> </a:t>
            </a:r>
            <a:r>
              <a:rPr lang="en-US" sz="2400" dirty="0" err="1" smtClean="0"/>
              <a:t>обележили</a:t>
            </a:r>
            <a:r>
              <a:rPr lang="en-US" sz="2400" dirty="0" smtClean="0"/>
              <a:t> </a:t>
            </a:r>
            <a:r>
              <a:rPr lang="en-US" sz="2400" dirty="0" err="1" smtClean="0"/>
              <a:t>фреско</a:t>
            </a:r>
            <a:r>
              <a:rPr lang="en-US" sz="2400" dirty="0" smtClean="0"/>
              <a:t> </a:t>
            </a:r>
            <a:r>
              <a:rPr lang="en-US" sz="2400" dirty="0" err="1" smtClean="0"/>
              <a:t>сликарство</a:t>
            </a:r>
            <a:r>
              <a:rPr lang="en-US" sz="2400" dirty="0" smtClean="0"/>
              <a:t>, </a:t>
            </a:r>
            <a:r>
              <a:rPr lang="en-US" sz="2400" dirty="0" err="1" smtClean="0"/>
              <a:t>иконостаси</a:t>
            </a:r>
            <a:r>
              <a:rPr lang="en-US" sz="2400" dirty="0" smtClean="0"/>
              <a:t> и </a:t>
            </a:r>
            <a:r>
              <a:rPr lang="en-US" sz="2400" dirty="0" err="1" smtClean="0"/>
              <a:t>вајарство</a:t>
            </a:r>
            <a:r>
              <a:rPr lang="en-US" sz="2400" dirty="0" smtClean="0"/>
              <a:t>. </a:t>
            </a:r>
            <a:r>
              <a:rPr lang="en-US" sz="2400" dirty="0" err="1" smtClean="0"/>
              <a:t>Иконе</a:t>
            </a:r>
            <a:r>
              <a:rPr lang="en-US" sz="2400" dirty="0" smtClean="0"/>
              <a:t> </a:t>
            </a:r>
            <a:r>
              <a:rPr lang="en-US" sz="2400" dirty="0" err="1" smtClean="0"/>
              <a:t>су</a:t>
            </a:r>
            <a:r>
              <a:rPr lang="en-US" sz="2400" dirty="0" smtClean="0"/>
              <a:t> </a:t>
            </a:r>
            <a:r>
              <a:rPr lang="en-US" sz="2400" dirty="0" err="1" smtClean="0"/>
              <a:t>врло</a:t>
            </a:r>
            <a:r>
              <a:rPr lang="en-US" sz="2400" dirty="0" smtClean="0"/>
              <a:t> </a:t>
            </a:r>
            <a:r>
              <a:rPr lang="en-US" sz="2400" dirty="0" err="1" smtClean="0"/>
              <a:t>често</a:t>
            </a:r>
            <a:r>
              <a:rPr lang="en-US" sz="2400" dirty="0" smtClean="0"/>
              <a:t> </a:t>
            </a:r>
            <a:r>
              <a:rPr lang="en-US" sz="2400" dirty="0" err="1" smtClean="0"/>
              <a:t>рађене</a:t>
            </a:r>
            <a:r>
              <a:rPr lang="en-US" sz="2400" dirty="0" smtClean="0"/>
              <a:t> </a:t>
            </a:r>
            <a:r>
              <a:rPr lang="en-US" sz="2400" dirty="0" err="1" smtClean="0"/>
              <a:t>на</a:t>
            </a:r>
            <a:r>
              <a:rPr lang="en-US" sz="2400" dirty="0" smtClean="0"/>
              <a:t> </a:t>
            </a:r>
            <a:r>
              <a:rPr lang="en-US" sz="2400" dirty="0" err="1" smtClean="0"/>
              <a:t>дрвеним</a:t>
            </a:r>
            <a:r>
              <a:rPr lang="en-US" sz="2400" dirty="0" smtClean="0"/>
              <a:t> </a:t>
            </a:r>
            <a:r>
              <a:rPr lang="en-US" sz="2400" dirty="0" err="1" smtClean="0"/>
              <a:t>подлогама</a:t>
            </a:r>
            <a:r>
              <a:rPr lang="en-US" sz="2400" dirty="0" smtClean="0"/>
              <a:t>, </a:t>
            </a:r>
            <a:r>
              <a:rPr lang="en-US" sz="2400" dirty="0" err="1" smtClean="0"/>
              <a:t>као</a:t>
            </a:r>
            <a:r>
              <a:rPr lang="en-US" sz="2400" dirty="0" smtClean="0"/>
              <a:t> и </a:t>
            </a:r>
            <a:r>
              <a:rPr lang="en-US" sz="2400" dirty="0" err="1" smtClean="0"/>
              <a:t>данас</a:t>
            </a:r>
            <a:r>
              <a:rPr lang="en-US" sz="2400" dirty="0" smtClean="0"/>
              <a:t>, </a:t>
            </a:r>
            <a:r>
              <a:rPr lang="en-US" sz="2400" dirty="0" err="1" smtClean="0"/>
              <a:t>осликавани</a:t>
            </a:r>
            <a:r>
              <a:rPr lang="en-US" sz="2400" dirty="0" smtClean="0"/>
              <a:t> </a:t>
            </a:r>
            <a:r>
              <a:rPr lang="en-US" sz="2400" dirty="0" err="1" smtClean="0"/>
              <a:t>су</a:t>
            </a:r>
            <a:r>
              <a:rPr lang="en-US" sz="2400" dirty="0" smtClean="0"/>
              <a:t> </a:t>
            </a:r>
            <a:r>
              <a:rPr lang="en-US" sz="2400" dirty="0" err="1" smtClean="0"/>
              <a:t>светитељи</a:t>
            </a:r>
            <a:r>
              <a:rPr lang="en-US" sz="2400" dirty="0" smtClean="0"/>
              <a:t>, </a:t>
            </a:r>
            <a:r>
              <a:rPr lang="en-US" sz="2400" dirty="0" err="1" smtClean="0"/>
              <a:t>значајни</a:t>
            </a:r>
            <a:r>
              <a:rPr lang="en-US" sz="2400" dirty="0" smtClean="0"/>
              <a:t> </a:t>
            </a:r>
            <a:r>
              <a:rPr lang="en-US" sz="2400" dirty="0" err="1" smtClean="0"/>
              <a:t>догађаји</a:t>
            </a:r>
            <a:r>
              <a:rPr lang="sr-Cyrl-RS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ктитори</a:t>
            </a:r>
            <a:r>
              <a:rPr lang="en-US" sz="2400" dirty="0" smtClean="0"/>
              <a:t> </a:t>
            </a:r>
            <a:r>
              <a:rPr lang="en-US" sz="2400" dirty="0" err="1" smtClean="0"/>
              <a:t>манастира</a:t>
            </a:r>
            <a:r>
              <a:rPr lang="en-US" sz="2400" dirty="0" smtClean="0"/>
              <a:t> </a:t>
            </a:r>
            <a:r>
              <a:rPr lang="en-US" sz="2400" dirty="0" err="1" smtClean="0"/>
              <a:t>или</a:t>
            </a:r>
            <a:r>
              <a:rPr lang="en-US" sz="2400" dirty="0" smtClean="0"/>
              <a:t> </a:t>
            </a:r>
            <a:r>
              <a:rPr lang="en-US" sz="2400" dirty="0" err="1" smtClean="0"/>
              <a:t>цркви</a:t>
            </a:r>
            <a:r>
              <a:rPr lang="en-US" sz="2400" dirty="0" smtClean="0"/>
              <a:t> </a:t>
            </a:r>
            <a:r>
              <a:rPr lang="en-US" sz="2400" dirty="0" err="1" smtClean="0"/>
              <a:t>као</a:t>
            </a:r>
            <a:r>
              <a:rPr lang="en-US" sz="2400" dirty="0" smtClean="0"/>
              <a:t> и </a:t>
            </a:r>
            <a:r>
              <a:rPr lang="en-US" sz="2400" dirty="0" err="1" smtClean="0"/>
              <a:t>догађаји</a:t>
            </a:r>
            <a:r>
              <a:rPr lang="en-US" sz="2400" dirty="0" smtClean="0"/>
              <a:t> </a:t>
            </a:r>
            <a:r>
              <a:rPr lang="en-US" sz="2400" dirty="0" err="1" smtClean="0"/>
              <a:t>који</a:t>
            </a:r>
            <a:r>
              <a:rPr lang="en-US" sz="2400" dirty="0" smtClean="0"/>
              <a:t> </a:t>
            </a:r>
            <a:r>
              <a:rPr lang="en-US" sz="2400" dirty="0" err="1" smtClean="0"/>
              <a:t>су</a:t>
            </a:r>
            <a:r>
              <a:rPr lang="en-US" sz="2400" dirty="0" smtClean="0"/>
              <a:t> </a:t>
            </a:r>
            <a:r>
              <a:rPr lang="en-US" sz="2400" dirty="0" err="1" smtClean="0"/>
              <a:t>значајни</a:t>
            </a:r>
            <a:r>
              <a:rPr lang="en-US" sz="2400" dirty="0" smtClean="0"/>
              <a:t> </a:t>
            </a:r>
            <a:r>
              <a:rPr lang="en-US" sz="2400" dirty="0" err="1" smtClean="0"/>
              <a:t>за</a:t>
            </a:r>
            <a:r>
              <a:rPr lang="en-US" sz="2400" dirty="0" smtClean="0"/>
              <a:t> </a:t>
            </a:r>
            <a:r>
              <a:rPr lang="en-US" sz="2400" dirty="0" err="1" smtClean="0"/>
              <a:t>њен</a:t>
            </a:r>
            <a:r>
              <a:rPr lang="en-US" sz="2400" dirty="0" smtClean="0"/>
              <a:t> </a:t>
            </a:r>
            <a:r>
              <a:rPr lang="en-US" sz="2400" dirty="0" err="1" smtClean="0"/>
              <a:t>настанак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Рашки</a:t>
            </a:r>
            <a:r>
              <a:rPr lang="en-US" b="1" dirty="0" smtClean="0"/>
              <a:t> </a:t>
            </a:r>
            <a:r>
              <a:rPr lang="en-US" b="1" dirty="0" err="1" smtClean="0"/>
              <a:t>стил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29222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/>
              <a:t>Рашки</a:t>
            </a:r>
            <a:r>
              <a:rPr lang="en-US" sz="2400" dirty="0" smtClean="0"/>
              <a:t> </a:t>
            </a:r>
            <a:r>
              <a:rPr lang="en-US" sz="2400" dirty="0" err="1" smtClean="0"/>
              <a:t>стил</a:t>
            </a:r>
            <a:r>
              <a:rPr lang="en-US" sz="2400" dirty="0" smtClean="0"/>
              <a:t> у </a:t>
            </a:r>
            <a:r>
              <a:rPr lang="en-US" sz="2400" dirty="0" err="1" smtClean="0"/>
              <a:t>сликарству</a:t>
            </a:r>
            <a:r>
              <a:rPr lang="en-US" sz="2400" dirty="0" smtClean="0"/>
              <a:t> </a:t>
            </a:r>
            <a:r>
              <a:rPr lang="en-US" sz="2400" dirty="0" err="1" smtClean="0"/>
              <a:t>су</a:t>
            </a:r>
            <a:r>
              <a:rPr lang="en-US" sz="2400" dirty="0" smtClean="0"/>
              <a:t> </a:t>
            </a:r>
            <a:r>
              <a:rPr lang="en-US" sz="2400" dirty="0" err="1" smtClean="0"/>
              <a:t>обележиле</a:t>
            </a:r>
            <a:r>
              <a:rPr lang="en-US" sz="2400" dirty="0" smtClean="0"/>
              <a:t> </a:t>
            </a:r>
            <a:r>
              <a:rPr lang="en-US" sz="2400" dirty="0" err="1" smtClean="0"/>
              <a:t>фреске</a:t>
            </a:r>
            <a:r>
              <a:rPr lang="en-US" sz="2400" dirty="0" smtClean="0"/>
              <a:t> </a:t>
            </a:r>
            <a:r>
              <a:rPr lang="en-US" sz="2400" dirty="0" err="1" smtClean="0"/>
              <a:t>великог</a:t>
            </a:r>
            <a:r>
              <a:rPr lang="en-US" sz="2400" dirty="0" smtClean="0"/>
              <a:t> </a:t>
            </a:r>
            <a:r>
              <a:rPr lang="en-US" sz="2400" dirty="0" err="1" smtClean="0"/>
              <a:t>формата</a:t>
            </a:r>
            <a:r>
              <a:rPr lang="en-US" sz="2400" dirty="0" smtClean="0"/>
              <a:t>, </a:t>
            </a:r>
            <a:r>
              <a:rPr lang="en-US" sz="2400" dirty="0" err="1" smtClean="0"/>
              <a:t>људске</a:t>
            </a:r>
            <a:r>
              <a:rPr lang="en-US" sz="2400" dirty="0" smtClean="0"/>
              <a:t> </a:t>
            </a:r>
            <a:r>
              <a:rPr lang="en-US" sz="2400" dirty="0" err="1" smtClean="0"/>
              <a:t>фигуре</a:t>
            </a:r>
            <a:r>
              <a:rPr lang="en-US" sz="2400" dirty="0" smtClean="0"/>
              <a:t> </a:t>
            </a:r>
            <a:r>
              <a:rPr lang="en-US" sz="2400" dirty="0" err="1" smtClean="0"/>
              <a:t>су</a:t>
            </a:r>
            <a:r>
              <a:rPr lang="en-US" sz="2400" dirty="0" smtClean="0"/>
              <a:t> </a:t>
            </a:r>
            <a:r>
              <a:rPr lang="en-US" sz="2400" dirty="0" err="1" smtClean="0"/>
              <a:t>имале</a:t>
            </a:r>
            <a:r>
              <a:rPr lang="en-US" sz="2400" dirty="0" smtClean="0"/>
              <a:t> </a:t>
            </a:r>
            <a:r>
              <a:rPr lang="en-US" sz="2400" dirty="0" err="1" smtClean="0"/>
              <a:t>лепе</a:t>
            </a:r>
            <a:r>
              <a:rPr lang="en-US" sz="2400" dirty="0" smtClean="0"/>
              <a:t> и </a:t>
            </a:r>
            <a:r>
              <a:rPr lang="en-US" sz="2400" dirty="0" err="1" smtClean="0"/>
              <a:t>природне</a:t>
            </a:r>
            <a:r>
              <a:rPr lang="en-US" sz="2400" dirty="0" smtClean="0"/>
              <a:t> </a:t>
            </a:r>
            <a:r>
              <a:rPr lang="en-US" sz="2400" dirty="0" err="1" smtClean="0"/>
              <a:t>пропорције</a:t>
            </a:r>
            <a:r>
              <a:rPr lang="en-US" sz="2400" dirty="0" smtClean="0"/>
              <a:t>, а </a:t>
            </a:r>
            <a:r>
              <a:rPr lang="en-US" sz="2400" dirty="0" err="1" smtClean="0"/>
              <a:t>позадинаје</a:t>
            </a:r>
            <a:r>
              <a:rPr lang="en-US" sz="2400" dirty="0" smtClean="0"/>
              <a:t> </a:t>
            </a:r>
            <a:r>
              <a:rPr lang="en-US" sz="2400" dirty="0" err="1" smtClean="0"/>
              <a:t>углавном</a:t>
            </a:r>
            <a:r>
              <a:rPr lang="en-US" sz="2400" dirty="0" smtClean="0"/>
              <a:t> </a:t>
            </a:r>
            <a:r>
              <a:rPr lang="en-US" sz="2400" dirty="0" err="1" smtClean="0"/>
              <a:t>била</a:t>
            </a:r>
            <a:r>
              <a:rPr lang="en-US" sz="2400" dirty="0" smtClean="0"/>
              <a:t> </a:t>
            </a:r>
            <a:r>
              <a:rPr lang="en-US" sz="2400" dirty="0" err="1" smtClean="0"/>
              <a:t>плаве</a:t>
            </a:r>
            <a:r>
              <a:rPr lang="en-US" sz="2400" dirty="0" smtClean="0"/>
              <a:t> </a:t>
            </a:r>
            <a:r>
              <a:rPr lang="en-US" sz="2400" dirty="0" err="1" smtClean="0"/>
              <a:t>или</a:t>
            </a:r>
            <a:r>
              <a:rPr lang="en-US" sz="2400" dirty="0" smtClean="0"/>
              <a:t> </a:t>
            </a:r>
            <a:r>
              <a:rPr lang="en-US" sz="2400" dirty="0" err="1" smtClean="0"/>
              <a:t>златне</a:t>
            </a:r>
            <a:r>
              <a:rPr lang="en-US" sz="2400" dirty="0" smtClean="0"/>
              <a:t> </a:t>
            </a:r>
            <a:r>
              <a:rPr lang="en-US" sz="2400" dirty="0" err="1" smtClean="0"/>
              <a:t>боје</a:t>
            </a:r>
            <a:r>
              <a:rPr lang="en-US" sz="2400" dirty="0" smtClean="0"/>
              <a:t>.</a:t>
            </a:r>
            <a:endParaRPr lang="sr-Cyrl-RS" sz="2400" dirty="0" smtClean="0"/>
          </a:p>
          <a:p>
            <a:endParaRPr lang="sr-Cyrl-RS" sz="2400" dirty="0" smtClean="0"/>
          </a:p>
          <a:p>
            <a:endParaRPr lang="sr-Cyrl-RS" sz="2400" dirty="0" smtClean="0"/>
          </a:p>
          <a:p>
            <a:endParaRPr lang="sr-Cyrl-RS" sz="2400" dirty="0" smtClean="0"/>
          </a:p>
          <a:p>
            <a:endParaRPr lang="sr-Cyrl-RS" sz="2400" dirty="0" smtClean="0"/>
          </a:p>
          <a:p>
            <a:endParaRPr lang="sr-Cyrl-RS" sz="2400" dirty="0" smtClean="0"/>
          </a:p>
          <a:p>
            <a:endParaRPr lang="sr-Cyrl-RS" sz="2400" dirty="0" smtClean="0"/>
          </a:p>
          <a:p>
            <a:endParaRPr lang="sr-Cyrl-RS" sz="2400" dirty="0" smtClean="0"/>
          </a:p>
          <a:p>
            <a:r>
              <a:rPr lang="en-US" sz="2400" dirty="0" err="1" smtClean="0"/>
              <a:t>Најлепше</a:t>
            </a:r>
            <a:r>
              <a:rPr lang="en-US" sz="2400" dirty="0" smtClean="0"/>
              <a:t> </a:t>
            </a:r>
            <a:r>
              <a:rPr lang="en-US" sz="2400" dirty="0" err="1" smtClean="0"/>
              <a:t>фреске</a:t>
            </a:r>
            <a:r>
              <a:rPr lang="en-US" sz="2400" dirty="0" smtClean="0"/>
              <a:t> </a:t>
            </a:r>
            <a:r>
              <a:rPr lang="en-US" sz="2400" dirty="0" err="1" smtClean="0"/>
              <a:t>су</a:t>
            </a:r>
            <a:r>
              <a:rPr lang="en-US" sz="2400" dirty="0" smtClean="0"/>
              <a:t> </a:t>
            </a:r>
            <a:r>
              <a:rPr lang="en-US" sz="2400" dirty="0" err="1" smtClean="0"/>
              <a:t>Распеће</a:t>
            </a:r>
            <a:r>
              <a:rPr lang="en-US" sz="2400" dirty="0" smtClean="0"/>
              <a:t> у </a:t>
            </a:r>
            <a:r>
              <a:rPr lang="en-US" sz="2400" dirty="0" err="1" smtClean="0"/>
              <a:t>Студеници</a:t>
            </a:r>
            <a:r>
              <a:rPr lang="en-US" sz="2400" dirty="0" smtClean="0"/>
              <a:t>, </a:t>
            </a:r>
            <a:r>
              <a:rPr lang="en-US" sz="2400" dirty="0" err="1" smtClean="0"/>
              <a:t>Мироснице</a:t>
            </a:r>
            <a:r>
              <a:rPr lang="en-US" sz="2400" dirty="0" smtClean="0"/>
              <a:t> </a:t>
            </a:r>
            <a:r>
              <a:rPr lang="en-US" sz="2400" dirty="0" err="1" smtClean="0"/>
              <a:t>на</a:t>
            </a:r>
            <a:r>
              <a:rPr lang="en-US" sz="2400" dirty="0" smtClean="0"/>
              <a:t> </a:t>
            </a:r>
            <a:r>
              <a:rPr lang="en-US" sz="2400" dirty="0" err="1" smtClean="0"/>
              <a:t>гробу</a:t>
            </a:r>
            <a:r>
              <a:rPr lang="en-US" sz="2400" dirty="0" smtClean="0"/>
              <a:t> </a:t>
            </a:r>
            <a:r>
              <a:rPr lang="en-US" sz="2400" dirty="0" err="1" smtClean="0"/>
              <a:t>Христовом</a:t>
            </a:r>
            <a:r>
              <a:rPr lang="en-US" sz="2400" dirty="0" smtClean="0"/>
              <a:t> </a:t>
            </a:r>
            <a:r>
              <a:rPr lang="en-US" sz="2400" dirty="0" smtClean="0"/>
              <a:t>у </a:t>
            </a:r>
            <a:r>
              <a:rPr lang="en-US" sz="2400" dirty="0" err="1" smtClean="0"/>
              <a:t>Милешеви</a:t>
            </a:r>
            <a:r>
              <a:rPr lang="sr-Cyrl-RS" sz="2400" dirty="0" smtClean="0"/>
              <a:t> и </a:t>
            </a:r>
            <a:r>
              <a:rPr lang="en-US" sz="2400" dirty="0" err="1" smtClean="0"/>
              <a:t>Успење</a:t>
            </a:r>
            <a:r>
              <a:rPr lang="en-US" sz="2400" dirty="0" smtClean="0"/>
              <a:t> </a:t>
            </a:r>
            <a:r>
              <a:rPr lang="en-US" sz="2400" dirty="0" err="1" smtClean="0"/>
              <a:t>Богородице</a:t>
            </a:r>
            <a:r>
              <a:rPr lang="en-US" sz="2400" dirty="0" smtClean="0"/>
              <a:t> у </a:t>
            </a:r>
            <a:r>
              <a:rPr lang="en-US" sz="2400" dirty="0" err="1" smtClean="0"/>
              <a:t>Сопоћанима</a:t>
            </a:r>
            <a:endParaRPr lang="en-US" sz="2400" dirty="0"/>
          </a:p>
        </p:txBody>
      </p:sp>
      <p:pic>
        <p:nvPicPr>
          <p:cNvPr id="4" name="Picture 3" descr="Raspeć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928934"/>
            <a:ext cx="3098415" cy="2081748"/>
          </a:xfrm>
          <a:prstGeom prst="rect">
            <a:avLst/>
          </a:prstGeom>
        </p:spPr>
      </p:pic>
      <p:pic>
        <p:nvPicPr>
          <p:cNvPr id="5" name="Picture 4" descr="Beli Anđe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928934"/>
            <a:ext cx="3820021" cy="2177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С</a:t>
            </a:r>
            <a:r>
              <a:rPr lang="en-US" b="1" dirty="0" err="1" smtClean="0"/>
              <a:t>рпско-византијск</a:t>
            </a:r>
            <a:r>
              <a:rPr lang="sr-Cyrl-RS" b="1" dirty="0" smtClean="0"/>
              <a:t>и </a:t>
            </a:r>
            <a:r>
              <a:rPr lang="en-US" b="1" dirty="0" err="1" smtClean="0"/>
              <a:t>стил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54597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Фреске</a:t>
            </a:r>
            <a:r>
              <a:rPr lang="en-US" sz="2400" dirty="0" smtClean="0"/>
              <a:t> </a:t>
            </a:r>
            <a:r>
              <a:rPr lang="en-US" sz="2400" dirty="0" err="1" smtClean="0"/>
              <a:t>српско-византијског</a:t>
            </a:r>
            <a:r>
              <a:rPr lang="en-US" sz="2400" dirty="0" smtClean="0"/>
              <a:t> </a:t>
            </a:r>
            <a:r>
              <a:rPr lang="en-US" sz="2400" dirty="0" err="1" smtClean="0"/>
              <a:t>стила</a:t>
            </a:r>
            <a:r>
              <a:rPr lang="en-US" sz="2400" dirty="0" smtClean="0"/>
              <a:t> </a:t>
            </a:r>
            <a:r>
              <a:rPr lang="en-US" sz="2400" dirty="0" err="1" smtClean="0"/>
              <a:t>су</a:t>
            </a:r>
            <a:r>
              <a:rPr lang="en-US" sz="2400" dirty="0" smtClean="0"/>
              <a:t> </a:t>
            </a:r>
            <a:r>
              <a:rPr lang="en-US" sz="2400" dirty="0" err="1" smtClean="0"/>
              <a:t>имале</a:t>
            </a:r>
            <a:r>
              <a:rPr lang="en-US" sz="2400" dirty="0" smtClean="0"/>
              <a:t> </a:t>
            </a:r>
            <a:r>
              <a:rPr lang="en-US" sz="2400" dirty="0" err="1" smtClean="0"/>
              <a:t>наративан</a:t>
            </a:r>
            <a:r>
              <a:rPr lang="en-US" sz="2400" dirty="0" smtClean="0"/>
              <a:t> </a:t>
            </a:r>
            <a:r>
              <a:rPr lang="en-US" sz="2400" dirty="0" err="1" smtClean="0"/>
              <a:t>израз</a:t>
            </a:r>
            <a:r>
              <a:rPr lang="en-US" sz="2400" dirty="0" smtClean="0"/>
              <a:t>, </a:t>
            </a:r>
            <a:r>
              <a:rPr lang="en-US" sz="2400" dirty="0" err="1" smtClean="0"/>
              <a:t>изразито</a:t>
            </a:r>
            <a:r>
              <a:rPr lang="en-US" sz="2400" dirty="0" smtClean="0"/>
              <a:t> </a:t>
            </a:r>
            <a:r>
              <a:rPr lang="en-US" sz="2400" dirty="0" err="1" smtClean="0"/>
              <a:t>наглашене</a:t>
            </a:r>
            <a:r>
              <a:rPr lang="en-US" sz="2400" dirty="0" smtClean="0"/>
              <a:t> </a:t>
            </a:r>
            <a:r>
              <a:rPr lang="en-US" sz="2400" dirty="0" err="1" smtClean="0"/>
              <a:t>покрете</a:t>
            </a:r>
            <a:r>
              <a:rPr lang="en-US" sz="2400" dirty="0" smtClean="0"/>
              <a:t> и </a:t>
            </a:r>
            <a:r>
              <a:rPr lang="en-US" sz="2400" dirty="0" err="1" smtClean="0"/>
              <a:t>осећај</a:t>
            </a:r>
            <a:r>
              <a:rPr lang="en-US" sz="2400" dirty="0" smtClean="0"/>
              <a:t> </a:t>
            </a:r>
            <a:r>
              <a:rPr lang="en-US" sz="2400" dirty="0" err="1" smtClean="0"/>
              <a:t>драматичности</a:t>
            </a:r>
            <a:r>
              <a:rPr lang="en-US" sz="2400" dirty="0" smtClean="0"/>
              <a:t> и </a:t>
            </a:r>
            <a:r>
              <a:rPr lang="en-US" sz="2400" dirty="0" err="1" smtClean="0"/>
              <a:t>већи</a:t>
            </a:r>
            <a:r>
              <a:rPr lang="en-US" sz="2400" dirty="0" smtClean="0"/>
              <a:t> </a:t>
            </a:r>
            <a:r>
              <a:rPr lang="en-US" sz="2400" dirty="0" err="1" smtClean="0"/>
              <a:t>број</a:t>
            </a:r>
            <a:r>
              <a:rPr lang="en-US" sz="2400" dirty="0" smtClean="0"/>
              <a:t> </a:t>
            </a:r>
            <a:r>
              <a:rPr lang="en-US" sz="2400" dirty="0" err="1" smtClean="0"/>
              <a:t>фигура</a:t>
            </a:r>
            <a:r>
              <a:rPr lang="en-US" sz="2400" dirty="0" smtClean="0"/>
              <a:t> </a:t>
            </a:r>
            <a:r>
              <a:rPr lang="en-US" sz="2400" dirty="0" smtClean="0"/>
              <a:t>у </a:t>
            </a:r>
            <a:r>
              <a:rPr lang="en-US" sz="2400" dirty="0" err="1" smtClean="0"/>
              <a:t>поређењу</a:t>
            </a:r>
            <a:r>
              <a:rPr lang="en-US" sz="2400" dirty="0" smtClean="0"/>
              <a:t> </a:t>
            </a:r>
            <a:r>
              <a:rPr lang="en-US" sz="2400" dirty="0" err="1" smtClean="0"/>
              <a:t>са</a:t>
            </a:r>
            <a:r>
              <a:rPr lang="en-US" sz="2400" dirty="0" smtClean="0"/>
              <a:t> </a:t>
            </a:r>
            <a:r>
              <a:rPr lang="en-US" sz="2400" dirty="0" err="1" smtClean="0"/>
              <a:t>фрескама</a:t>
            </a:r>
            <a:r>
              <a:rPr lang="en-US" sz="2400" dirty="0" smtClean="0"/>
              <a:t> </a:t>
            </a:r>
            <a:r>
              <a:rPr lang="en-US" sz="2400" dirty="0" err="1" smtClean="0"/>
              <a:t>рашког</a:t>
            </a:r>
            <a:r>
              <a:rPr lang="en-US" sz="2400" dirty="0" smtClean="0"/>
              <a:t> </a:t>
            </a:r>
            <a:r>
              <a:rPr lang="en-US" sz="2400" dirty="0" err="1" smtClean="0"/>
              <a:t>стила</a:t>
            </a:r>
            <a:r>
              <a:rPr lang="en-US" sz="2400" dirty="0" smtClean="0"/>
              <a:t>.</a:t>
            </a:r>
            <a:endParaRPr lang="sr-Cyrl-RS" sz="2400" dirty="0" smtClean="0"/>
          </a:p>
          <a:p>
            <a:endParaRPr lang="sr-Cyrl-RS" sz="2400" dirty="0" smtClean="0"/>
          </a:p>
          <a:p>
            <a:endParaRPr lang="sr-Cyrl-RS" sz="2400" dirty="0" smtClean="0"/>
          </a:p>
          <a:p>
            <a:endParaRPr lang="sr-Cyrl-RS" sz="2400" dirty="0" smtClean="0"/>
          </a:p>
          <a:p>
            <a:endParaRPr lang="sr-Cyrl-RS" sz="2400" dirty="0" smtClean="0"/>
          </a:p>
          <a:p>
            <a:endParaRPr lang="sr-Cyrl-RS" sz="2400" dirty="0" smtClean="0"/>
          </a:p>
          <a:p>
            <a:endParaRPr lang="sr-Cyrl-RS" sz="2400" dirty="0" smtClean="0"/>
          </a:p>
          <a:p>
            <a:endParaRPr lang="sr-Cyrl-RS" sz="2400" dirty="0" smtClean="0"/>
          </a:p>
          <a:p>
            <a:endParaRPr lang="sr-Cyrl-RS" sz="2400" dirty="0" smtClean="0"/>
          </a:p>
          <a:p>
            <a:r>
              <a:rPr lang="en-US" sz="2400" dirty="0" err="1" smtClean="0"/>
              <a:t>Најлепше</a:t>
            </a:r>
            <a:r>
              <a:rPr lang="en-US" sz="2400" dirty="0" smtClean="0"/>
              <a:t> </a:t>
            </a:r>
            <a:r>
              <a:rPr lang="en-US" sz="2400" dirty="0" err="1" smtClean="0"/>
              <a:t>фреске</a:t>
            </a:r>
            <a:r>
              <a:rPr lang="en-US" sz="2400" dirty="0" smtClean="0"/>
              <a:t> </a:t>
            </a:r>
            <a:r>
              <a:rPr lang="en-US" sz="2400" dirty="0" err="1" smtClean="0"/>
              <a:t>су</a:t>
            </a:r>
            <a:r>
              <a:rPr lang="en-US" sz="2400" dirty="0" smtClean="0"/>
              <a:t> </a:t>
            </a:r>
            <a:r>
              <a:rPr lang="en-US" sz="2400" dirty="0" err="1" smtClean="0"/>
              <a:t>Симонида</a:t>
            </a:r>
            <a:r>
              <a:rPr lang="en-US" sz="2400" dirty="0" smtClean="0"/>
              <a:t> у </a:t>
            </a:r>
            <a:r>
              <a:rPr lang="en-US" sz="2400" dirty="0" err="1" smtClean="0"/>
              <a:t>Грачаници</a:t>
            </a:r>
            <a:r>
              <a:rPr lang="en-US" sz="2400" dirty="0" smtClean="0"/>
              <a:t> и </a:t>
            </a:r>
            <a:r>
              <a:rPr lang="en-US" sz="2400" dirty="0" err="1" smtClean="0"/>
              <a:t>фреска</a:t>
            </a:r>
            <a:r>
              <a:rPr lang="en-US" sz="2400" dirty="0" smtClean="0"/>
              <a:t> </a:t>
            </a:r>
            <a:r>
              <a:rPr lang="en-US" sz="2400" dirty="0" err="1" smtClean="0"/>
              <a:t>Светог</a:t>
            </a:r>
            <a:r>
              <a:rPr lang="en-US" sz="2400" dirty="0" smtClean="0"/>
              <a:t> </a:t>
            </a:r>
            <a:r>
              <a:rPr lang="en-US" sz="2400" dirty="0" err="1" smtClean="0"/>
              <a:t>Саве</a:t>
            </a:r>
            <a:r>
              <a:rPr lang="en-US" sz="2400" dirty="0" smtClean="0"/>
              <a:t> и </a:t>
            </a:r>
            <a:r>
              <a:rPr lang="en-US" sz="2400" dirty="0" err="1" smtClean="0"/>
              <a:t>Симеона</a:t>
            </a:r>
            <a:r>
              <a:rPr lang="en-US" sz="2400" dirty="0" smtClean="0"/>
              <a:t> у </a:t>
            </a:r>
            <a:r>
              <a:rPr lang="en-US" sz="2400" dirty="0" err="1" smtClean="0"/>
              <a:t>Краљевој</a:t>
            </a:r>
            <a:r>
              <a:rPr lang="en-US" sz="2400" dirty="0" smtClean="0"/>
              <a:t> </a:t>
            </a:r>
            <a:r>
              <a:rPr lang="en-US" sz="2400" dirty="0" err="1" smtClean="0"/>
              <a:t>цркви</a:t>
            </a:r>
            <a:r>
              <a:rPr lang="en-US" sz="2400" dirty="0" smtClean="0"/>
              <a:t> у </a:t>
            </a:r>
            <a:r>
              <a:rPr lang="en-US" sz="2400" dirty="0" err="1" smtClean="0"/>
              <a:t>Студеници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 descr="Simonida_Kralje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928934"/>
            <a:ext cx="2438697" cy="2826672"/>
          </a:xfrm>
          <a:prstGeom prst="rect">
            <a:avLst/>
          </a:prstGeom>
        </p:spPr>
      </p:pic>
      <p:pic>
        <p:nvPicPr>
          <p:cNvPr id="5" name="Picture 4" descr="Sveti-Sava-i-Sveti-SimeonKraljeva-crk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000372"/>
            <a:ext cx="3178105" cy="2752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Моравски</a:t>
            </a:r>
            <a:r>
              <a:rPr lang="en-US" b="1" dirty="0" smtClean="0"/>
              <a:t> </a:t>
            </a:r>
            <a:r>
              <a:rPr lang="en-US" b="1" dirty="0" err="1" smtClean="0"/>
              <a:t>стил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4714908" cy="5143536"/>
          </a:xfrm>
        </p:spPr>
        <p:txBody>
          <a:bodyPr>
            <a:normAutofit/>
          </a:bodyPr>
          <a:lstStyle/>
          <a:p>
            <a:pPr lvl="0"/>
            <a:r>
              <a:rPr lang="en-US" sz="2400" dirty="0" err="1" smtClean="0"/>
              <a:t>Моравски</a:t>
            </a:r>
            <a:r>
              <a:rPr lang="en-US" sz="2400" dirty="0" smtClean="0"/>
              <a:t> </a:t>
            </a:r>
            <a:r>
              <a:rPr lang="en-US" sz="2400" dirty="0" err="1" smtClean="0"/>
              <a:t>стил</a:t>
            </a:r>
            <a:r>
              <a:rPr lang="en-US" sz="2400" dirty="0" smtClean="0"/>
              <a:t> </a:t>
            </a:r>
            <a:r>
              <a:rPr lang="en-US" sz="2400" dirty="0" err="1" smtClean="0"/>
              <a:t>су</a:t>
            </a:r>
            <a:r>
              <a:rPr lang="en-US" sz="2400" dirty="0" smtClean="0"/>
              <a:t> </a:t>
            </a:r>
            <a:r>
              <a:rPr lang="en-US" sz="2400" dirty="0" err="1" smtClean="0"/>
              <a:t>одликовале</a:t>
            </a:r>
            <a:r>
              <a:rPr lang="en-US" sz="2400" dirty="0" smtClean="0"/>
              <a:t> </a:t>
            </a:r>
            <a:r>
              <a:rPr lang="en-US" sz="2400" dirty="0" err="1" smtClean="0"/>
              <a:t>колористичне</a:t>
            </a:r>
            <a:r>
              <a:rPr lang="en-US" sz="2400" dirty="0" smtClean="0"/>
              <a:t> и </a:t>
            </a:r>
            <a:r>
              <a:rPr lang="en-US" sz="2400" dirty="0" err="1" smtClean="0"/>
              <a:t>декоративне</a:t>
            </a:r>
            <a:r>
              <a:rPr lang="en-US" sz="2400" dirty="0" smtClean="0"/>
              <a:t> </a:t>
            </a:r>
            <a:r>
              <a:rPr lang="en-US" sz="2400" dirty="0" err="1" smtClean="0"/>
              <a:t>фреске</a:t>
            </a:r>
            <a:r>
              <a:rPr lang="en-US" sz="2400" dirty="0" smtClean="0"/>
              <a:t>, </a:t>
            </a:r>
            <a:r>
              <a:rPr lang="en-US" sz="2400" dirty="0" err="1" smtClean="0"/>
              <a:t>људска</a:t>
            </a:r>
            <a:r>
              <a:rPr lang="en-US" sz="2400" dirty="0" smtClean="0"/>
              <a:t> </a:t>
            </a:r>
            <a:r>
              <a:rPr lang="en-US" sz="2400" dirty="0" err="1" smtClean="0"/>
              <a:t>фигура</a:t>
            </a:r>
            <a:r>
              <a:rPr lang="en-US" sz="2400" dirty="0" smtClean="0"/>
              <a:t> </a:t>
            </a:r>
            <a:r>
              <a:rPr lang="en-US" sz="2400" dirty="0" err="1" smtClean="0"/>
              <a:t>је</a:t>
            </a:r>
            <a:r>
              <a:rPr lang="en-US" sz="2400" dirty="0" smtClean="0"/>
              <a:t> </a:t>
            </a:r>
            <a:r>
              <a:rPr lang="en-US" sz="2400" dirty="0" err="1" smtClean="0"/>
              <a:t>представљана</a:t>
            </a:r>
            <a:r>
              <a:rPr lang="en-US" sz="2400" dirty="0" smtClean="0"/>
              <a:t> </a:t>
            </a:r>
            <a:r>
              <a:rPr lang="en-US" sz="2400" dirty="0" err="1" smtClean="0"/>
              <a:t>издужено</a:t>
            </a:r>
            <a:r>
              <a:rPr lang="en-US" sz="2400" dirty="0" smtClean="0"/>
              <a:t>, </a:t>
            </a:r>
            <a:r>
              <a:rPr lang="en-US" sz="2400" dirty="0" err="1" smtClean="0"/>
              <a:t>витко</a:t>
            </a:r>
            <a:r>
              <a:rPr lang="en-US" sz="2400" dirty="0" smtClean="0"/>
              <a:t>, </a:t>
            </a:r>
            <a:r>
              <a:rPr lang="en-US" sz="2400" dirty="0" err="1" smtClean="0"/>
              <a:t>раскошно</a:t>
            </a:r>
            <a:r>
              <a:rPr lang="en-US" sz="2400" dirty="0" smtClean="0"/>
              <a:t>, </a:t>
            </a:r>
            <a:r>
              <a:rPr lang="en-US" sz="2400" dirty="0" err="1" smtClean="0"/>
              <a:t>најчешће</a:t>
            </a:r>
            <a:r>
              <a:rPr lang="en-US" sz="2400" dirty="0" smtClean="0"/>
              <a:t> </a:t>
            </a:r>
            <a:r>
              <a:rPr lang="en-US" sz="2400" dirty="0" err="1" smtClean="0"/>
              <a:t>боје</a:t>
            </a:r>
            <a:r>
              <a:rPr lang="en-US" sz="2400" dirty="0" smtClean="0"/>
              <a:t> </a:t>
            </a:r>
            <a:r>
              <a:rPr lang="en-US" sz="2400" dirty="0" err="1" smtClean="0"/>
              <a:t>су</a:t>
            </a:r>
            <a:r>
              <a:rPr lang="en-US" sz="2400" dirty="0" smtClean="0"/>
              <a:t> </a:t>
            </a:r>
            <a:r>
              <a:rPr lang="en-US" sz="2400" dirty="0" err="1" smtClean="0"/>
              <a:t>биле</a:t>
            </a:r>
            <a:r>
              <a:rPr lang="en-US" sz="2400" dirty="0" smtClean="0"/>
              <a:t> </a:t>
            </a:r>
            <a:r>
              <a:rPr lang="en-US" sz="2400" dirty="0" err="1" smtClean="0"/>
              <a:t>зелена</a:t>
            </a:r>
            <a:r>
              <a:rPr lang="en-US" sz="2400" dirty="0" smtClean="0"/>
              <a:t> и </a:t>
            </a:r>
            <a:r>
              <a:rPr lang="en-US" sz="2400" dirty="0" err="1" smtClean="0"/>
              <a:t>плава</a:t>
            </a:r>
            <a:r>
              <a:rPr lang="en-US" sz="2400" dirty="0" smtClean="0"/>
              <a:t> </a:t>
            </a:r>
            <a:r>
              <a:rPr lang="en-US" sz="2400" dirty="0" err="1" smtClean="0"/>
              <a:t>са</a:t>
            </a:r>
            <a:r>
              <a:rPr lang="en-US" sz="2400" dirty="0" smtClean="0"/>
              <a:t> </a:t>
            </a:r>
            <a:r>
              <a:rPr lang="en-US" sz="2400" dirty="0" err="1" smtClean="0"/>
              <a:t>златним</a:t>
            </a:r>
            <a:r>
              <a:rPr lang="en-US" sz="2400" dirty="0" smtClean="0"/>
              <a:t> </a:t>
            </a:r>
            <a:r>
              <a:rPr lang="en-US" sz="2400" dirty="0" err="1" smtClean="0"/>
              <a:t>тоновима</a:t>
            </a:r>
            <a:r>
              <a:rPr lang="en-US" sz="2400" dirty="0" smtClean="0"/>
              <a:t>. </a:t>
            </a:r>
            <a:endParaRPr lang="sr-Cyrl-RS" sz="2400" dirty="0" smtClean="0"/>
          </a:p>
          <a:p>
            <a:pPr lvl="0"/>
            <a:r>
              <a:rPr lang="en-US" sz="2400" dirty="0" err="1" smtClean="0"/>
              <a:t>Најлепше</a:t>
            </a:r>
            <a:r>
              <a:rPr lang="en-US" sz="2400" dirty="0" smtClean="0"/>
              <a:t> </a:t>
            </a:r>
            <a:r>
              <a:rPr lang="en-US" sz="2400" dirty="0" err="1" smtClean="0"/>
              <a:t>фреске</a:t>
            </a:r>
            <a:r>
              <a:rPr lang="en-US" sz="2400" dirty="0" smtClean="0"/>
              <a:t> </a:t>
            </a:r>
            <a:r>
              <a:rPr lang="en-US" sz="2400" dirty="0" err="1" smtClean="0"/>
              <a:t>су</a:t>
            </a:r>
            <a:r>
              <a:rPr lang="en-US" sz="2400" dirty="0" smtClean="0"/>
              <a:t> </a:t>
            </a:r>
            <a:r>
              <a:rPr lang="en-US" sz="2400" dirty="0" err="1" smtClean="0"/>
              <a:t>кнегиња</a:t>
            </a:r>
            <a:r>
              <a:rPr lang="en-US" sz="2400" dirty="0" smtClean="0"/>
              <a:t> </a:t>
            </a:r>
            <a:r>
              <a:rPr lang="en-US" sz="2400" dirty="0" err="1" smtClean="0"/>
              <a:t>Милица</a:t>
            </a:r>
            <a:r>
              <a:rPr lang="en-US" sz="2400" dirty="0" smtClean="0"/>
              <a:t> у </a:t>
            </a:r>
            <a:r>
              <a:rPr lang="en-US" sz="2400" dirty="0" err="1" smtClean="0"/>
              <a:t>манастиру</a:t>
            </a:r>
            <a:r>
              <a:rPr lang="en-US" sz="2400" dirty="0" smtClean="0"/>
              <a:t> </a:t>
            </a:r>
            <a:r>
              <a:rPr lang="en-US" sz="2400" dirty="0" err="1" smtClean="0"/>
              <a:t>Љубостињи</a:t>
            </a:r>
            <a:r>
              <a:rPr lang="en-US" sz="2400" dirty="0" smtClean="0"/>
              <a:t> и </a:t>
            </a:r>
            <a:r>
              <a:rPr lang="en-US" sz="2400" dirty="0" err="1" smtClean="0"/>
              <a:t>Свети</a:t>
            </a:r>
            <a:r>
              <a:rPr lang="en-US" sz="2400" dirty="0" smtClean="0"/>
              <a:t> </a:t>
            </a:r>
            <a:r>
              <a:rPr lang="en-US" sz="2400" dirty="0" err="1" smtClean="0"/>
              <a:t>ратници</a:t>
            </a:r>
            <a:r>
              <a:rPr lang="en-US" sz="2400" dirty="0" smtClean="0"/>
              <a:t> у </a:t>
            </a:r>
            <a:r>
              <a:rPr lang="en-US" sz="2400" dirty="0" err="1" smtClean="0"/>
              <a:t>манастиру</a:t>
            </a:r>
            <a:r>
              <a:rPr lang="en-US" sz="2400" dirty="0" smtClean="0"/>
              <a:t> </a:t>
            </a:r>
            <a:r>
              <a:rPr lang="en-US" sz="2400" dirty="0" err="1" smtClean="0"/>
              <a:t>Каленић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Knez_Lazar_i_kneginja_Mil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714488"/>
            <a:ext cx="3673228" cy="3538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Музика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0430" y="1428736"/>
            <a:ext cx="5214974" cy="52149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О </a:t>
            </a:r>
            <a:r>
              <a:rPr lang="en-US" sz="2400" dirty="0" err="1" smtClean="0"/>
              <a:t>средњовековној</a:t>
            </a:r>
            <a:r>
              <a:rPr lang="en-US" sz="2400" dirty="0" smtClean="0"/>
              <a:t> </a:t>
            </a:r>
            <a:r>
              <a:rPr lang="en-US" sz="2400" dirty="0" err="1" smtClean="0"/>
              <a:t>српској</a:t>
            </a:r>
            <a:r>
              <a:rPr lang="en-US" sz="2400" dirty="0" smtClean="0"/>
              <a:t> </a:t>
            </a:r>
            <a:r>
              <a:rPr lang="en-US" sz="2400" dirty="0" err="1" smtClean="0"/>
              <a:t>музици</a:t>
            </a:r>
            <a:r>
              <a:rPr lang="en-US" sz="2400" dirty="0" smtClean="0"/>
              <a:t> </a:t>
            </a:r>
            <a:r>
              <a:rPr lang="en-US" sz="2400" dirty="0" err="1" smtClean="0"/>
              <a:t>је</a:t>
            </a:r>
            <a:r>
              <a:rPr lang="en-US" sz="2400" dirty="0" smtClean="0"/>
              <a:t> </a:t>
            </a:r>
            <a:r>
              <a:rPr lang="en-US" sz="2400" dirty="0" err="1" smtClean="0"/>
              <a:t>остало</a:t>
            </a:r>
            <a:r>
              <a:rPr lang="en-US" sz="2400" dirty="0" smtClean="0"/>
              <a:t> </a:t>
            </a:r>
            <a:r>
              <a:rPr lang="en-US" sz="2400" dirty="0" err="1" smtClean="0"/>
              <a:t>најмање</a:t>
            </a:r>
            <a:r>
              <a:rPr lang="en-US" sz="2400" dirty="0" smtClean="0"/>
              <a:t> </a:t>
            </a:r>
            <a:r>
              <a:rPr lang="en-US" sz="2400" dirty="0" err="1" smtClean="0"/>
              <a:t>података</a:t>
            </a:r>
            <a:r>
              <a:rPr lang="en-US" sz="2400" dirty="0" smtClean="0"/>
              <a:t> и </a:t>
            </a:r>
            <a:r>
              <a:rPr lang="en-US" sz="2400" dirty="0" err="1" smtClean="0"/>
              <a:t>трагова</a:t>
            </a:r>
            <a:r>
              <a:rPr lang="en-US" sz="2400" dirty="0" smtClean="0"/>
              <a:t> </a:t>
            </a:r>
            <a:r>
              <a:rPr lang="en-US" sz="2400" dirty="0" err="1" smtClean="0"/>
              <a:t>зато</a:t>
            </a:r>
            <a:r>
              <a:rPr lang="en-US" sz="2400" dirty="0" smtClean="0"/>
              <a:t> </a:t>
            </a:r>
            <a:r>
              <a:rPr lang="en-US" sz="2400" dirty="0" err="1" smtClean="0"/>
              <a:t>што</a:t>
            </a:r>
            <a:r>
              <a:rPr lang="en-US" sz="2400" dirty="0" smtClean="0"/>
              <a:t> </a:t>
            </a:r>
            <a:r>
              <a:rPr lang="en-US" sz="2400" dirty="0" err="1" smtClean="0"/>
              <a:t>се</a:t>
            </a:r>
            <a:r>
              <a:rPr lang="en-US" sz="2400" dirty="0" smtClean="0"/>
              <a:t> </a:t>
            </a:r>
            <a:r>
              <a:rPr lang="en-US" sz="2400" dirty="0" err="1" smtClean="0"/>
              <a:t>преносила</a:t>
            </a:r>
            <a:r>
              <a:rPr lang="en-US" sz="2400" dirty="0" smtClean="0"/>
              <a:t> </a:t>
            </a:r>
            <a:r>
              <a:rPr lang="en-US" sz="2400" dirty="0" err="1" smtClean="0"/>
              <a:t>усмено</a:t>
            </a:r>
            <a:r>
              <a:rPr lang="en-US" sz="2400" dirty="0" smtClean="0"/>
              <a:t>, </a:t>
            </a:r>
            <a:r>
              <a:rPr lang="en-US" sz="2400" dirty="0" err="1" smtClean="0"/>
              <a:t>али</a:t>
            </a:r>
            <a:r>
              <a:rPr lang="en-US" sz="2400" dirty="0" smtClean="0"/>
              <a:t> </a:t>
            </a:r>
            <a:r>
              <a:rPr lang="en-US" sz="2400" dirty="0" err="1" smtClean="0"/>
              <a:t>се</a:t>
            </a:r>
            <a:r>
              <a:rPr lang="en-US" sz="2400" dirty="0" smtClean="0"/>
              <a:t> </a:t>
            </a:r>
            <a:r>
              <a:rPr lang="en-US" sz="2400" dirty="0" err="1" smtClean="0"/>
              <a:t>зна</a:t>
            </a:r>
            <a:r>
              <a:rPr lang="en-US" sz="2400" dirty="0" smtClean="0"/>
              <a:t> </a:t>
            </a:r>
            <a:r>
              <a:rPr lang="en-US" sz="2400" dirty="0" err="1" smtClean="0"/>
              <a:t>да</a:t>
            </a:r>
            <a:r>
              <a:rPr lang="en-US" sz="2400" dirty="0" smtClean="0"/>
              <a:t> </a:t>
            </a:r>
            <a:r>
              <a:rPr lang="en-US" sz="2400" dirty="0" err="1" smtClean="0"/>
              <a:t>је</a:t>
            </a:r>
            <a:r>
              <a:rPr lang="en-US" sz="2400" dirty="0" smtClean="0"/>
              <a:t> </a:t>
            </a:r>
            <a:r>
              <a:rPr lang="en-US" sz="2400" dirty="0" err="1" smtClean="0"/>
              <a:t>она</a:t>
            </a:r>
            <a:r>
              <a:rPr lang="en-US" sz="2400" dirty="0" smtClean="0"/>
              <a:t> </a:t>
            </a:r>
            <a:r>
              <a:rPr lang="en-US" sz="2400" dirty="0" err="1" smtClean="0"/>
              <a:t>представљала</a:t>
            </a:r>
            <a:r>
              <a:rPr lang="en-US" sz="2400" dirty="0" smtClean="0"/>
              <a:t> </a:t>
            </a:r>
            <a:r>
              <a:rPr lang="en-US" sz="2400" dirty="0" err="1" smtClean="0"/>
              <a:t>значајану</a:t>
            </a:r>
            <a:r>
              <a:rPr lang="en-US" sz="2400" dirty="0" smtClean="0"/>
              <a:t> </a:t>
            </a:r>
            <a:r>
              <a:rPr lang="en-US" sz="2400" dirty="0" err="1" smtClean="0"/>
              <a:t>улогу</a:t>
            </a:r>
            <a:r>
              <a:rPr lang="en-US" sz="2400" dirty="0" smtClean="0"/>
              <a:t> </a:t>
            </a:r>
            <a:r>
              <a:rPr lang="en-US" sz="2400" dirty="0" err="1" smtClean="0"/>
              <a:t>Србима</a:t>
            </a:r>
            <a:r>
              <a:rPr lang="en-US" sz="2400" dirty="0" smtClean="0"/>
              <a:t>. </a:t>
            </a:r>
            <a:r>
              <a:rPr lang="en-US" sz="2400" dirty="0" err="1" smtClean="0"/>
              <a:t>Музика</a:t>
            </a:r>
            <a:r>
              <a:rPr lang="en-US" sz="2400" dirty="0" smtClean="0"/>
              <a:t> </a:t>
            </a:r>
            <a:r>
              <a:rPr lang="en-US" sz="2400" dirty="0" err="1" smtClean="0"/>
              <a:t>се</a:t>
            </a:r>
            <a:r>
              <a:rPr lang="en-US" sz="2400" dirty="0" smtClean="0"/>
              <a:t> </a:t>
            </a:r>
            <a:r>
              <a:rPr lang="en-US" sz="2400" dirty="0" err="1" smtClean="0"/>
              <a:t>тада</a:t>
            </a:r>
            <a:r>
              <a:rPr lang="en-US" sz="2400" dirty="0" smtClean="0"/>
              <a:t> </a:t>
            </a:r>
            <a:r>
              <a:rPr lang="en-US" sz="2400" dirty="0" err="1" smtClean="0"/>
              <a:t>бележила</a:t>
            </a:r>
            <a:r>
              <a:rPr lang="en-US" sz="2400" dirty="0" smtClean="0"/>
              <a:t> </a:t>
            </a:r>
            <a:r>
              <a:rPr lang="en-US" sz="2400" dirty="0" err="1" smtClean="0"/>
              <a:t>путем</a:t>
            </a:r>
            <a:r>
              <a:rPr lang="en-US" sz="2400" dirty="0" smtClean="0"/>
              <a:t> </a:t>
            </a:r>
            <a:r>
              <a:rPr lang="en-US" sz="2400" dirty="0" err="1" smtClean="0"/>
              <a:t>неума</a:t>
            </a:r>
            <a:r>
              <a:rPr lang="en-US" sz="2400" dirty="0" smtClean="0"/>
              <a:t>, </a:t>
            </a:r>
            <a:r>
              <a:rPr lang="en-US" sz="2400" dirty="0" err="1" smtClean="0"/>
              <a:t>музичких</a:t>
            </a:r>
            <a:r>
              <a:rPr lang="en-US" sz="2400" dirty="0" smtClean="0"/>
              <a:t> </a:t>
            </a:r>
            <a:r>
              <a:rPr lang="en-US" sz="2400" dirty="0" err="1" smtClean="0"/>
              <a:t>јединица</a:t>
            </a:r>
            <a:r>
              <a:rPr lang="en-US" sz="2400" dirty="0" smtClean="0"/>
              <a:t> </a:t>
            </a:r>
            <a:r>
              <a:rPr lang="en-US" sz="2400" dirty="0" err="1" smtClean="0"/>
              <a:t>које</a:t>
            </a:r>
            <a:r>
              <a:rPr lang="en-US" sz="2400" dirty="0" smtClean="0"/>
              <a:t> </a:t>
            </a:r>
            <a:r>
              <a:rPr lang="en-US" sz="2400" dirty="0" err="1" smtClean="0"/>
              <a:t>су</a:t>
            </a:r>
            <a:r>
              <a:rPr lang="en-US" sz="2400" dirty="0" smtClean="0"/>
              <a:t> </a:t>
            </a:r>
            <a:r>
              <a:rPr lang="en-US" sz="2400" dirty="0" err="1" smtClean="0"/>
              <a:t>замењене</a:t>
            </a:r>
            <a:r>
              <a:rPr lang="en-US" sz="2400" dirty="0" smtClean="0"/>
              <a:t> </a:t>
            </a:r>
            <a:r>
              <a:rPr lang="en-US" sz="2400" dirty="0" err="1" smtClean="0"/>
              <a:t>нотама</a:t>
            </a:r>
            <a:r>
              <a:rPr lang="en-US" sz="2400" dirty="0" smtClean="0"/>
              <a:t>.</a:t>
            </a:r>
            <a:endParaRPr lang="sr-Cyrl-RS" sz="2400" dirty="0" smtClean="0"/>
          </a:p>
          <a:p>
            <a:r>
              <a:rPr lang="en-US" sz="2400" dirty="0" err="1" smtClean="0"/>
              <a:t>Након</a:t>
            </a:r>
            <a:r>
              <a:rPr lang="en-US" sz="2400" dirty="0" smtClean="0"/>
              <a:t> </a:t>
            </a:r>
            <a:r>
              <a:rPr lang="en-US" sz="2400" dirty="0" err="1" smtClean="0"/>
              <a:t>Косовског</a:t>
            </a:r>
            <a:r>
              <a:rPr lang="en-US" sz="2400" dirty="0" smtClean="0"/>
              <a:t> </a:t>
            </a:r>
            <a:r>
              <a:rPr lang="en-US" sz="2400" dirty="0" err="1" smtClean="0"/>
              <a:t>боја</a:t>
            </a:r>
            <a:r>
              <a:rPr lang="en-US" sz="2400" dirty="0" smtClean="0"/>
              <a:t> </a:t>
            </a:r>
            <a:r>
              <a:rPr lang="en-US" sz="2400" dirty="0" err="1" smtClean="0"/>
              <a:t>се</a:t>
            </a:r>
            <a:r>
              <a:rPr lang="en-US" sz="2400" dirty="0" smtClean="0"/>
              <a:t> </a:t>
            </a:r>
            <a:r>
              <a:rPr lang="en-US" sz="2400" dirty="0" err="1" smtClean="0"/>
              <a:t>повећава</a:t>
            </a:r>
            <a:r>
              <a:rPr lang="en-US" sz="2400" dirty="0" smtClean="0"/>
              <a:t> </a:t>
            </a:r>
            <a:r>
              <a:rPr lang="en-US" sz="2400" dirty="0" err="1" smtClean="0"/>
              <a:t>број</a:t>
            </a:r>
            <a:r>
              <a:rPr lang="en-US" sz="2400" dirty="0" smtClean="0"/>
              <a:t> </a:t>
            </a:r>
            <a:r>
              <a:rPr lang="en-US" sz="2400" dirty="0" err="1" smtClean="0"/>
              <a:t>народних</a:t>
            </a:r>
            <a:r>
              <a:rPr lang="en-US" sz="2400" dirty="0" smtClean="0"/>
              <a:t> </a:t>
            </a:r>
            <a:r>
              <a:rPr lang="en-US" sz="2400" dirty="0" err="1" smtClean="0"/>
              <a:t>певача</a:t>
            </a:r>
            <a:r>
              <a:rPr lang="en-US" sz="2400" dirty="0" smtClean="0"/>
              <a:t>. У </a:t>
            </a:r>
            <a:r>
              <a:rPr lang="en-US" sz="2400" dirty="0" err="1" smtClean="0"/>
              <a:t>наредним</a:t>
            </a:r>
            <a:r>
              <a:rPr lang="en-US" sz="2400" dirty="0" smtClean="0"/>
              <a:t> </a:t>
            </a:r>
            <a:r>
              <a:rPr lang="en-US" sz="2400" dirty="0" err="1" smtClean="0"/>
              <a:t>вековима</a:t>
            </a:r>
            <a:r>
              <a:rPr lang="en-US" sz="2400" dirty="0" smtClean="0"/>
              <a:t> </a:t>
            </a:r>
            <a:r>
              <a:rPr lang="en-US" sz="2400" dirty="0" err="1" smtClean="0"/>
              <a:t>се</a:t>
            </a:r>
            <a:r>
              <a:rPr lang="en-US" sz="2400" dirty="0" smtClean="0"/>
              <a:t> </a:t>
            </a:r>
            <a:r>
              <a:rPr lang="en-US" sz="2400" dirty="0" err="1" smtClean="0"/>
              <a:t>певају</a:t>
            </a:r>
            <a:r>
              <a:rPr lang="en-US" sz="2400" dirty="0" smtClean="0"/>
              <a:t> </a:t>
            </a:r>
            <a:r>
              <a:rPr lang="en-US" sz="2400" dirty="0" err="1" smtClean="0"/>
              <a:t>песме</a:t>
            </a:r>
            <a:r>
              <a:rPr lang="en-US" sz="2400" dirty="0" smtClean="0"/>
              <a:t> о </a:t>
            </a:r>
            <a:r>
              <a:rPr lang="en-US" sz="2400" dirty="0" err="1" smtClean="0"/>
              <a:t>Косовском</a:t>
            </a:r>
            <a:r>
              <a:rPr lang="en-US" sz="2400" dirty="0" smtClean="0"/>
              <a:t> </a:t>
            </a:r>
            <a:r>
              <a:rPr lang="en-US" sz="2400" dirty="0" err="1" smtClean="0"/>
              <a:t>боју</a:t>
            </a:r>
            <a:r>
              <a:rPr lang="sr-Cyrl-RS" sz="2400" dirty="0" smtClean="0"/>
              <a:t> и људима који су били значајни за тај период.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 descr="Filip_Višnjić_Знаменити_Срби_XIX._ве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643049"/>
            <a:ext cx="3289175" cy="4546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Књижевност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743781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Центри</a:t>
            </a:r>
            <a:r>
              <a:rPr lang="en-US" sz="2400" dirty="0" smtClean="0"/>
              <a:t> </a:t>
            </a:r>
            <a:r>
              <a:rPr lang="en-US" sz="2400" dirty="0" err="1" smtClean="0"/>
              <a:t>књижевности</a:t>
            </a:r>
            <a:r>
              <a:rPr lang="en-US" sz="2400" dirty="0" smtClean="0"/>
              <a:t> у </a:t>
            </a:r>
            <a:r>
              <a:rPr lang="en-US" sz="2400" dirty="0" err="1" smtClean="0"/>
              <a:t>средњем</a:t>
            </a:r>
            <a:r>
              <a:rPr lang="en-US" sz="2400" dirty="0" smtClean="0"/>
              <a:t> </a:t>
            </a:r>
            <a:r>
              <a:rPr lang="en-US" sz="2400" dirty="0" err="1" smtClean="0"/>
              <a:t>веку</a:t>
            </a:r>
            <a:r>
              <a:rPr lang="en-US" sz="2400" dirty="0" smtClean="0"/>
              <a:t> </a:t>
            </a:r>
            <a:r>
              <a:rPr lang="en-US" sz="2400" dirty="0" err="1" smtClean="0"/>
              <a:t>су</a:t>
            </a:r>
            <a:r>
              <a:rPr lang="en-US" sz="2400" dirty="0" smtClean="0"/>
              <a:t> </a:t>
            </a:r>
            <a:r>
              <a:rPr lang="en-US" sz="2400" dirty="0" err="1" smtClean="0"/>
              <a:t>били</a:t>
            </a:r>
            <a:r>
              <a:rPr lang="en-US" sz="2400" dirty="0" smtClean="0"/>
              <a:t> </a:t>
            </a:r>
            <a:r>
              <a:rPr lang="en-US" sz="2400" dirty="0" err="1" smtClean="0"/>
              <a:t>манстири</a:t>
            </a:r>
            <a:r>
              <a:rPr lang="en-US" sz="2400" dirty="0" smtClean="0"/>
              <a:t>, </a:t>
            </a:r>
            <a:r>
              <a:rPr lang="en-US" sz="2400" dirty="0" err="1" smtClean="0"/>
              <a:t>књижевност</a:t>
            </a:r>
            <a:r>
              <a:rPr lang="en-US" sz="2400" dirty="0" smtClean="0"/>
              <a:t> </a:t>
            </a:r>
            <a:r>
              <a:rPr lang="en-US" sz="2400" dirty="0" err="1" smtClean="0"/>
              <a:t>се</a:t>
            </a:r>
            <a:r>
              <a:rPr lang="en-US" sz="2400" dirty="0" smtClean="0"/>
              <a:t> </a:t>
            </a:r>
            <a:r>
              <a:rPr lang="en-US" sz="2400" dirty="0" err="1" smtClean="0"/>
              <a:t>користила</a:t>
            </a:r>
            <a:r>
              <a:rPr lang="en-US" sz="2400" dirty="0" smtClean="0"/>
              <a:t> </a:t>
            </a:r>
            <a:r>
              <a:rPr lang="en-US" sz="2400" dirty="0" err="1" smtClean="0"/>
              <a:t>само</a:t>
            </a:r>
            <a:r>
              <a:rPr lang="en-US" sz="2400" dirty="0" smtClean="0"/>
              <a:t> у </a:t>
            </a:r>
            <a:r>
              <a:rPr lang="en-US" sz="2400" dirty="0" err="1" smtClean="0"/>
              <a:t>служби</a:t>
            </a:r>
            <a:r>
              <a:rPr lang="en-US" sz="2400" dirty="0" smtClean="0"/>
              <a:t> </a:t>
            </a:r>
            <a:r>
              <a:rPr lang="en-US" sz="2400" dirty="0" err="1" smtClean="0"/>
              <a:t>цркве</a:t>
            </a:r>
            <a:r>
              <a:rPr lang="en-US" sz="2400" dirty="0" smtClean="0"/>
              <a:t> и </a:t>
            </a:r>
            <a:r>
              <a:rPr lang="en-US" sz="2400" dirty="0" err="1" smtClean="0"/>
              <a:t>владајуће</a:t>
            </a:r>
            <a:r>
              <a:rPr lang="en-US" sz="2400" dirty="0" smtClean="0"/>
              <a:t> </a:t>
            </a:r>
            <a:r>
              <a:rPr lang="en-US" sz="2400" dirty="0" err="1" smtClean="0"/>
              <a:t>династије</a:t>
            </a:r>
            <a:r>
              <a:rPr lang="en-US" sz="2400" dirty="0" smtClean="0"/>
              <a:t>. </a:t>
            </a:r>
            <a:r>
              <a:rPr lang="en-US" sz="2400" dirty="0" err="1" smtClean="0"/>
              <a:t>Захваћен</a:t>
            </a:r>
            <a:r>
              <a:rPr lang="en-US" sz="2400" dirty="0" smtClean="0"/>
              <a:t> </a:t>
            </a:r>
            <a:r>
              <a:rPr lang="en-US" sz="2400" dirty="0" err="1" smtClean="0"/>
              <a:t>многим</a:t>
            </a:r>
            <a:r>
              <a:rPr lang="en-US" sz="2400" dirty="0" smtClean="0"/>
              <a:t> </a:t>
            </a:r>
            <a:r>
              <a:rPr lang="en-US" sz="2400" dirty="0" err="1" smtClean="0"/>
              <a:t>недаћама</a:t>
            </a:r>
            <a:r>
              <a:rPr lang="en-US" sz="2400" dirty="0" smtClean="0"/>
              <a:t> </a:t>
            </a:r>
            <a:r>
              <a:rPr lang="en-US" sz="2400" dirty="0" err="1" smtClean="0"/>
              <a:t>српског</a:t>
            </a:r>
            <a:r>
              <a:rPr lang="en-US" sz="2400" dirty="0" smtClean="0"/>
              <a:t> </a:t>
            </a:r>
            <a:r>
              <a:rPr lang="en-US" sz="2400" dirty="0" err="1" smtClean="0"/>
              <a:t>народа</a:t>
            </a:r>
            <a:r>
              <a:rPr lang="en-US" sz="2400" dirty="0" smtClean="0"/>
              <a:t> у </a:t>
            </a:r>
            <a:r>
              <a:rPr lang="en-US" sz="2400" dirty="0" err="1" smtClean="0"/>
              <a:t>средњем</a:t>
            </a:r>
            <a:r>
              <a:rPr lang="en-US" sz="2400" dirty="0" smtClean="0"/>
              <a:t> </a:t>
            </a:r>
            <a:r>
              <a:rPr lang="en-US" sz="2400" dirty="0" err="1" smtClean="0"/>
              <a:t>веку</a:t>
            </a:r>
            <a:r>
              <a:rPr lang="en-US" sz="2400" dirty="0" smtClean="0"/>
              <a:t>, </a:t>
            </a:r>
            <a:r>
              <a:rPr lang="en-US" sz="2400" dirty="0" err="1" smtClean="0"/>
              <a:t>књижевни</a:t>
            </a:r>
            <a:r>
              <a:rPr lang="en-US" sz="2400" dirty="0" smtClean="0"/>
              <a:t> </a:t>
            </a:r>
            <a:r>
              <a:rPr lang="en-US" sz="2400" dirty="0" err="1" smtClean="0"/>
              <a:t>језик</a:t>
            </a:r>
            <a:r>
              <a:rPr lang="en-US" sz="2400" dirty="0" smtClean="0"/>
              <a:t> </a:t>
            </a:r>
            <a:r>
              <a:rPr lang="en-US" sz="2400" dirty="0" err="1" smtClean="0"/>
              <a:t>се</a:t>
            </a:r>
            <a:r>
              <a:rPr lang="en-US" sz="2400" dirty="0" smtClean="0"/>
              <a:t> </a:t>
            </a:r>
            <a:r>
              <a:rPr lang="en-US" sz="2400" dirty="0" err="1" smtClean="0"/>
              <a:t>мењао</a:t>
            </a:r>
            <a:r>
              <a:rPr lang="en-US" sz="2400" dirty="0" smtClean="0"/>
              <a:t> </a:t>
            </a:r>
            <a:r>
              <a:rPr lang="en-US" sz="2400" dirty="0" err="1" smtClean="0"/>
              <a:t>велики</a:t>
            </a:r>
            <a:r>
              <a:rPr lang="en-US" sz="2400" dirty="0" smtClean="0"/>
              <a:t> </a:t>
            </a:r>
            <a:r>
              <a:rPr lang="en-US" sz="2400" dirty="0" err="1" smtClean="0"/>
              <a:t>број</a:t>
            </a:r>
            <a:r>
              <a:rPr lang="en-US" sz="2400" dirty="0" smtClean="0"/>
              <a:t> </a:t>
            </a:r>
            <a:r>
              <a:rPr lang="en-US" sz="2400" dirty="0" err="1" smtClean="0"/>
              <a:t>пута</a:t>
            </a:r>
            <a:r>
              <a:rPr lang="en-US" sz="2400" dirty="0" smtClean="0"/>
              <a:t>.</a:t>
            </a:r>
            <a:endParaRPr lang="sr-Cyrl-RS" sz="2400" dirty="0" smtClean="0"/>
          </a:p>
          <a:p>
            <a:r>
              <a:rPr lang="sr-Cyrl-RS" sz="2400" dirty="0" smtClean="0"/>
              <a:t>Прво писмо које су Срби користили било је глагољица, а затим ћирилица.</a:t>
            </a:r>
            <a:endParaRPr lang="en-US" sz="2400" dirty="0"/>
          </a:p>
        </p:txBody>
      </p:sp>
      <p:pic>
        <p:nvPicPr>
          <p:cNvPr id="4" name="Picture 3" descr="glagolic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3857628"/>
            <a:ext cx="6424597" cy="2691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72475"/>
          </a:xfrm>
        </p:spPr>
        <p:txBody>
          <a:bodyPr/>
          <a:lstStyle/>
          <a:p>
            <a:r>
              <a:rPr lang="en-US" sz="2400" dirty="0" err="1" smtClean="0"/>
              <a:t>Најзначајније</a:t>
            </a:r>
            <a:r>
              <a:rPr lang="en-US" sz="2400" dirty="0" smtClean="0"/>
              <a:t> </a:t>
            </a:r>
            <a:r>
              <a:rPr lang="en-US" sz="2400" dirty="0" err="1" smtClean="0"/>
              <a:t>дело</a:t>
            </a:r>
            <a:r>
              <a:rPr lang="en-US" sz="2400" dirty="0" smtClean="0"/>
              <a:t> </a:t>
            </a:r>
            <a:r>
              <a:rPr lang="en-US" sz="2400" dirty="0" err="1" smtClean="0"/>
              <a:t>писано</a:t>
            </a:r>
            <a:r>
              <a:rPr lang="en-US" sz="2400" dirty="0" smtClean="0"/>
              <a:t> </a:t>
            </a:r>
            <a:r>
              <a:rPr lang="en-US" sz="2400" dirty="0" err="1" smtClean="0"/>
              <a:t>српскословенским</a:t>
            </a:r>
            <a:r>
              <a:rPr lang="en-US" sz="2400" dirty="0" smtClean="0"/>
              <a:t> </a:t>
            </a:r>
            <a:r>
              <a:rPr lang="en-US" sz="2400" dirty="0" err="1" smtClean="0"/>
              <a:t>језиком</a:t>
            </a:r>
            <a:r>
              <a:rPr lang="en-US" sz="2400" dirty="0" smtClean="0"/>
              <a:t> </a:t>
            </a:r>
            <a:r>
              <a:rPr lang="en-US" sz="2400" dirty="0" err="1" smtClean="0"/>
              <a:t>је</a:t>
            </a:r>
            <a:r>
              <a:rPr lang="en-US" sz="2400" dirty="0" smtClean="0"/>
              <a:t> </a:t>
            </a:r>
            <a:r>
              <a:rPr lang="en-US" sz="2400" i="1" dirty="0" err="1" smtClean="0"/>
              <a:t>Мирослављево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јеванђеље</a:t>
            </a:r>
            <a:r>
              <a:rPr lang="en-US" sz="2400" dirty="0" smtClean="0"/>
              <a:t> </a:t>
            </a:r>
            <a:r>
              <a:rPr lang="en-US" sz="2400" dirty="0" err="1" smtClean="0"/>
              <a:t>из</a:t>
            </a:r>
            <a:r>
              <a:rPr lang="en-US" sz="2400" dirty="0" smtClean="0"/>
              <a:t> 12. </a:t>
            </a:r>
            <a:r>
              <a:rPr lang="en-US" sz="2400" dirty="0" err="1" smtClean="0"/>
              <a:t>века</a:t>
            </a:r>
            <a:r>
              <a:rPr lang="sr-Cyrl-RS" sz="2400" dirty="0" smtClean="0"/>
              <a:t>. </a:t>
            </a:r>
            <a:r>
              <a:rPr lang="en-US" sz="2400" dirty="0" smtClean="0"/>
              <a:t>. </a:t>
            </a:r>
            <a:r>
              <a:rPr lang="en-US" sz="2400" dirty="0" err="1" smtClean="0"/>
              <a:t>Верује</a:t>
            </a:r>
            <a:r>
              <a:rPr lang="en-US" sz="2400" dirty="0" smtClean="0"/>
              <a:t> </a:t>
            </a:r>
            <a:r>
              <a:rPr lang="en-US" sz="2400" dirty="0" err="1" smtClean="0"/>
              <a:t>се</a:t>
            </a:r>
            <a:r>
              <a:rPr lang="en-US" sz="2400" dirty="0" smtClean="0"/>
              <a:t> </a:t>
            </a:r>
            <a:r>
              <a:rPr lang="en-US" sz="2400" dirty="0" err="1" smtClean="0"/>
              <a:t>да</a:t>
            </a:r>
            <a:r>
              <a:rPr lang="en-US" sz="2400" dirty="0" smtClean="0"/>
              <a:t> </a:t>
            </a:r>
            <a:r>
              <a:rPr lang="en-US" sz="2400" dirty="0" err="1" smtClean="0"/>
              <a:t>је</a:t>
            </a:r>
            <a:r>
              <a:rPr lang="en-US" sz="2400" dirty="0" smtClean="0"/>
              <a:t> </a:t>
            </a:r>
            <a:r>
              <a:rPr lang="en-US" sz="2400" dirty="0" err="1" smtClean="0"/>
              <a:t>писано</a:t>
            </a:r>
            <a:r>
              <a:rPr lang="en-US" sz="2400" dirty="0" smtClean="0"/>
              <a:t> у </a:t>
            </a:r>
            <a:r>
              <a:rPr lang="en-US" sz="2400" dirty="0" err="1" smtClean="0"/>
              <a:t>Котору</a:t>
            </a:r>
            <a:r>
              <a:rPr lang="en-US" sz="2400" dirty="0" smtClean="0"/>
              <a:t> 1189. </a:t>
            </a:r>
            <a:r>
              <a:rPr lang="en-US" sz="2400" dirty="0" err="1" smtClean="0"/>
              <a:t>године</a:t>
            </a:r>
            <a:r>
              <a:rPr lang="en-US" sz="2400" dirty="0" smtClean="0"/>
              <a:t>, </a:t>
            </a:r>
            <a:r>
              <a:rPr lang="en-US" sz="2400" dirty="0" err="1" smtClean="0"/>
              <a:t>за</a:t>
            </a:r>
            <a:r>
              <a:rPr lang="en-US" sz="2400" dirty="0" smtClean="0"/>
              <a:t> </a:t>
            </a:r>
            <a:r>
              <a:rPr lang="en-US" sz="2400" dirty="0" err="1" smtClean="0"/>
              <a:t>потребе</a:t>
            </a:r>
            <a:r>
              <a:rPr lang="en-US" sz="2400" dirty="0" smtClean="0"/>
              <a:t> </a:t>
            </a:r>
            <a:r>
              <a:rPr lang="en-US" sz="2400" dirty="0" err="1" smtClean="0"/>
              <a:t>задужбине</a:t>
            </a:r>
            <a:r>
              <a:rPr lang="sr-Cyrl-RS" sz="2400" dirty="0" smtClean="0"/>
              <a:t> Хумског кнеза Мирослава</a:t>
            </a:r>
            <a:r>
              <a:rPr lang="en-US" sz="2400" dirty="0" smtClean="0"/>
              <a:t>. </a:t>
            </a:r>
            <a:r>
              <a:rPr lang="en-US" sz="2400" dirty="0" err="1" smtClean="0"/>
              <a:t>Писано</a:t>
            </a:r>
            <a:r>
              <a:rPr lang="en-US" sz="2400" dirty="0" smtClean="0"/>
              <a:t> </a:t>
            </a:r>
            <a:r>
              <a:rPr lang="en-US" sz="2400" dirty="0" err="1" smtClean="0"/>
              <a:t>је</a:t>
            </a:r>
            <a:r>
              <a:rPr lang="en-US" sz="2400" dirty="0" smtClean="0"/>
              <a:t> </a:t>
            </a:r>
            <a:r>
              <a:rPr lang="en-US" sz="2400" dirty="0" err="1" smtClean="0"/>
              <a:t>на</a:t>
            </a:r>
            <a:r>
              <a:rPr lang="en-US" sz="2400" dirty="0" smtClean="0"/>
              <a:t> </a:t>
            </a:r>
            <a:r>
              <a:rPr lang="en-US" sz="2400" dirty="0" err="1" smtClean="0"/>
              <a:t>пергаменту</a:t>
            </a:r>
            <a:r>
              <a:rPr lang="en-US" sz="2400" dirty="0" smtClean="0"/>
              <a:t> и </a:t>
            </a:r>
            <a:r>
              <a:rPr lang="en-US" sz="2400" dirty="0" err="1" smtClean="0"/>
              <a:t>украшено</a:t>
            </a:r>
            <a:r>
              <a:rPr lang="en-US" sz="2400" dirty="0" smtClean="0"/>
              <a:t> </a:t>
            </a:r>
            <a:r>
              <a:rPr lang="en-US" sz="2400" dirty="0" err="1" smtClean="0"/>
              <a:t>је</a:t>
            </a:r>
            <a:r>
              <a:rPr lang="en-US" sz="2400" dirty="0" smtClean="0"/>
              <a:t> </a:t>
            </a:r>
            <a:r>
              <a:rPr lang="en-US" sz="2400" dirty="0" err="1" smtClean="0"/>
              <a:t>са</a:t>
            </a:r>
            <a:r>
              <a:rPr lang="en-US" sz="2400" dirty="0" smtClean="0"/>
              <a:t> </a:t>
            </a:r>
            <a:r>
              <a:rPr lang="en-US" sz="2400" dirty="0" err="1" smtClean="0"/>
              <a:t>приближно</a:t>
            </a:r>
            <a:r>
              <a:rPr lang="en-US" sz="2400" dirty="0" smtClean="0"/>
              <a:t> </a:t>
            </a:r>
            <a:r>
              <a:rPr lang="en-US" sz="2400" dirty="0" err="1" smtClean="0"/>
              <a:t>три</a:t>
            </a:r>
            <a:r>
              <a:rPr lang="en-US" sz="2400" dirty="0" smtClean="0"/>
              <a:t> </a:t>
            </a:r>
            <a:r>
              <a:rPr lang="en-US" sz="2400" dirty="0" err="1" smtClean="0"/>
              <a:t>стотине</a:t>
            </a:r>
            <a:r>
              <a:rPr lang="en-US" sz="2400" dirty="0" smtClean="0"/>
              <a:t> </a:t>
            </a:r>
            <a:r>
              <a:rPr lang="en-US" sz="2400" dirty="0" err="1" smtClean="0"/>
              <a:t>минијатура</a:t>
            </a:r>
            <a:r>
              <a:rPr lang="sr-Cyrl-RS" sz="2400" dirty="0" smtClean="0"/>
              <a:t>.</a:t>
            </a:r>
            <a:r>
              <a:rPr lang="en-US" sz="2400" dirty="0" smtClean="0"/>
              <a:t> </a:t>
            </a:r>
            <a:r>
              <a:rPr lang="en-US" sz="2400" dirty="0" err="1" smtClean="0"/>
              <a:t>писано</a:t>
            </a:r>
            <a:r>
              <a:rPr lang="en-US" sz="2400" dirty="0" smtClean="0"/>
              <a:t> </a:t>
            </a:r>
            <a:r>
              <a:rPr lang="en-US" sz="2400" dirty="0" err="1" smtClean="0"/>
              <a:t>је</a:t>
            </a:r>
            <a:r>
              <a:rPr lang="en-US" sz="2400" dirty="0" smtClean="0"/>
              <a:t> </a:t>
            </a:r>
            <a:r>
              <a:rPr lang="en-US" sz="2400" dirty="0" err="1" smtClean="0"/>
              <a:t>од</a:t>
            </a:r>
            <a:r>
              <a:rPr lang="en-US" sz="2400" dirty="0" smtClean="0"/>
              <a:t> </a:t>
            </a:r>
            <a:r>
              <a:rPr lang="en-US" sz="2400" dirty="0" err="1" smtClean="0"/>
              <a:t>два</a:t>
            </a:r>
            <a:r>
              <a:rPr lang="en-US" sz="2400" dirty="0" smtClean="0"/>
              <a:t> </a:t>
            </a:r>
            <a:r>
              <a:rPr lang="en-US" sz="2400" dirty="0" err="1" smtClean="0"/>
              <a:t>аутора</a:t>
            </a:r>
            <a:r>
              <a:rPr lang="sr-Cyrl-RS" sz="2400" dirty="0" smtClean="0"/>
              <a:t>, већим делом од </a:t>
            </a:r>
            <a:r>
              <a:rPr lang="en-US" sz="2400" dirty="0" err="1" smtClean="0"/>
              <a:t>непознатог</a:t>
            </a:r>
            <a:r>
              <a:rPr lang="en-US" sz="2400" dirty="0" smtClean="0"/>
              <a:t> </a:t>
            </a:r>
            <a:r>
              <a:rPr lang="en-US" sz="2400" dirty="0" err="1" smtClean="0"/>
              <a:t>уметника</a:t>
            </a:r>
            <a:r>
              <a:rPr lang="en-US" sz="2400" dirty="0" smtClean="0"/>
              <a:t> и </a:t>
            </a:r>
            <a:r>
              <a:rPr lang="sr-Cyrl-RS" sz="2400" dirty="0" smtClean="0"/>
              <a:t>мањим од </a:t>
            </a:r>
            <a:r>
              <a:rPr lang="en-US" sz="2400" dirty="0" err="1" smtClean="0"/>
              <a:t>Глигорија</a:t>
            </a:r>
            <a:r>
              <a:rPr lang="en-US" sz="2400" dirty="0" smtClean="0"/>
              <a:t> </a:t>
            </a:r>
            <a:r>
              <a:rPr lang="en-US" sz="2400" dirty="0" err="1" smtClean="0"/>
              <a:t>Дијака</a:t>
            </a:r>
            <a:r>
              <a:rPr lang="sr-Cyrl-RS" sz="2400" dirty="0" smtClean="0"/>
              <a:t>.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3" descr="MIROSLAVLJEVO JEVANĐELJ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143248"/>
            <a:ext cx="5000628" cy="3325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571480"/>
            <a:ext cx="4857784" cy="6386855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Прва</a:t>
            </a:r>
            <a:r>
              <a:rPr lang="en-US" sz="2800" dirty="0" smtClean="0"/>
              <a:t> </a:t>
            </a:r>
            <a:r>
              <a:rPr lang="en-US" sz="2800" dirty="0" err="1" smtClean="0"/>
              <a:t>жена</a:t>
            </a:r>
            <a:r>
              <a:rPr lang="en-US" sz="2800" dirty="0" smtClean="0"/>
              <a:t> </a:t>
            </a:r>
            <a:r>
              <a:rPr lang="en-US" sz="2800" dirty="0" err="1" smtClean="0"/>
              <a:t>књижевница</a:t>
            </a:r>
            <a:r>
              <a:rPr lang="en-US" sz="2800" dirty="0" smtClean="0"/>
              <a:t> </a:t>
            </a:r>
            <a:r>
              <a:rPr lang="en-US" sz="2800" dirty="0" err="1" smtClean="0"/>
              <a:t>је</a:t>
            </a:r>
            <a:r>
              <a:rPr lang="en-US" sz="2800" dirty="0" smtClean="0"/>
              <a:t> </a:t>
            </a:r>
            <a:r>
              <a:rPr lang="en-US" sz="2800" dirty="0" err="1" smtClean="0"/>
              <a:t>била</a:t>
            </a:r>
            <a:r>
              <a:rPr lang="en-US" sz="2800" dirty="0" smtClean="0"/>
              <a:t> </a:t>
            </a:r>
            <a:r>
              <a:rPr lang="en-US" sz="2800" dirty="0" err="1" smtClean="0"/>
              <a:t>Јефимија</a:t>
            </a:r>
            <a:r>
              <a:rPr lang="en-US" sz="2800" dirty="0" smtClean="0"/>
              <a:t>. </a:t>
            </a:r>
            <a:r>
              <a:rPr lang="en-US" sz="2800" dirty="0" err="1" smtClean="0"/>
              <a:t>Поред</a:t>
            </a:r>
            <a:r>
              <a:rPr lang="en-US" sz="2800" dirty="0" smtClean="0"/>
              <a:t> </a:t>
            </a:r>
            <a:r>
              <a:rPr lang="en-US" sz="2800" dirty="0" err="1" smtClean="0"/>
              <a:t>Српског</a:t>
            </a:r>
            <a:r>
              <a:rPr lang="en-US" sz="2800" dirty="0" smtClean="0"/>
              <a:t> </a:t>
            </a:r>
            <a:r>
              <a:rPr lang="en-US" sz="2800" dirty="0" err="1" smtClean="0"/>
              <a:t>је</a:t>
            </a:r>
            <a:r>
              <a:rPr lang="en-US" sz="2800" dirty="0" smtClean="0"/>
              <a:t> </a:t>
            </a:r>
            <a:r>
              <a:rPr lang="en-US" sz="2800" dirty="0" err="1" smtClean="0"/>
              <a:t>знала</a:t>
            </a:r>
            <a:r>
              <a:rPr lang="en-US" sz="2800" dirty="0" smtClean="0"/>
              <a:t> и </a:t>
            </a:r>
            <a:r>
              <a:rPr lang="en-US" sz="2800" dirty="0" err="1" smtClean="0"/>
              <a:t>Грчки</a:t>
            </a:r>
            <a:r>
              <a:rPr lang="en-US" sz="2800" dirty="0" smtClean="0"/>
              <a:t>, </a:t>
            </a:r>
            <a:r>
              <a:rPr lang="en-US" sz="2800" dirty="0" err="1" smtClean="0"/>
              <a:t>живела</a:t>
            </a:r>
            <a:r>
              <a:rPr lang="en-US" sz="2800" dirty="0" smtClean="0"/>
              <a:t> </a:t>
            </a:r>
            <a:r>
              <a:rPr lang="en-US" sz="2800" dirty="0" err="1" smtClean="0"/>
              <a:t>је</a:t>
            </a:r>
            <a:r>
              <a:rPr lang="en-US" sz="2800" dirty="0" smtClean="0"/>
              <a:t> </a:t>
            </a:r>
            <a:r>
              <a:rPr lang="en-US" sz="2800" dirty="0" err="1" smtClean="0"/>
              <a:t>на</a:t>
            </a:r>
            <a:r>
              <a:rPr lang="en-US" sz="2800" dirty="0" smtClean="0"/>
              <a:t> </a:t>
            </a:r>
            <a:r>
              <a:rPr lang="en-US" sz="2800" dirty="0" err="1" smtClean="0"/>
              <a:t>двору</a:t>
            </a:r>
            <a:r>
              <a:rPr lang="en-US" sz="2800" dirty="0" smtClean="0"/>
              <a:t> </a:t>
            </a:r>
            <a:r>
              <a:rPr lang="en-US" sz="2800" dirty="0" err="1" smtClean="0"/>
              <a:t>кнеза</a:t>
            </a:r>
            <a:r>
              <a:rPr lang="en-US" sz="2800" dirty="0" smtClean="0"/>
              <a:t> </a:t>
            </a:r>
            <a:r>
              <a:rPr lang="sr-Cyrl-RS" sz="2800" dirty="0" smtClean="0"/>
              <a:t>и </a:t>
            </a:r>
            <a:r>
              <a:rPr lang="en-US" sz="2800" dirty="0" smtClean="0"/>
              <a:t>у </a:t>
            </a:r>
            <a:r>
              <a:rPr lang="en-US" sz="2800" dirty="0" err="1" smtClean="0"/>
              <a:t>манастиру</a:t>
            </a:r>
            <a:r>
              <a:rPr lang="en-US" sz="2800" dirty="0" smtClean="0"/>
              <a:t>, </a:t>
            </a:r>
            <a:r>
              <a:rPr lang="sr-Cyrl-RS" sz="2800" dirty="0" smtClean="0"/>
              <a:t>па </a:t>
            </a:r>
            <a:r>
              <a:rPr lang="en-US" sz="2800" dirty="0" err="1" smtClean="0"/>
              <a:t>је</a:t>
            </a:r>
            <a:r>
              <a:rPr lang="en-US" sz="2800" dirty="0" smtClean="0"/>
              <a:t> </a:t>
            </a:r>
            <a:r>
              <a:rPr lang="en-US" sz="2800" dirty="0" err="1" smtClean="0"/>
              <a:t>имала</a:t>
            </a:r>
            <a:r>
              <a:rPr lang="en-US" sz="2800" dirty="0" smtClean="0"/>
              <a:t> </a:t>
            </a:r>
            <a:r>
              <a:rPr lang="en-US" sz="2800" dirty="0" err="1" smtClean="0"/>
              <a:t>приступ</a:t>
            </a:r>
            <a:r>
              <a:rPr lang="en-US" sz="2800" dirty="0" smtClean="0"/>
              <a:t> </a:t>
            </a:r>
            <a:r>
              <a:rPr lang="en-US" sz="2800" dirty="0" err="1" smtClean="0"/>
              <a:t>књигама</a:t>
            </a:r>
            <a:r>
              <a:rPr lang="en-US" sz="2800" dirty="0" smtClean="0"/>
              <a:t> и </a:t>
            </a:r>
            <a:r>
              <a:rPr lang="en-US" sz="2800" dirty="0" err="1" smtClean="0"/>
              <a:t>кретала</a:t>
            </a:r>
            <a:r>
              <a:rPr lang="en-US" sz="2800" dirty="0" smtClean="0"/>
              <a:t> </a:t>
            </a:r>
            <a:r>
              <a:rPr lang="en-US" sz="2800" dirty="0" err="1" smtClean="0"/>
              <a:t>се</a:t>
            </a:r>
            <a:r>
              <a:rPr lang="en-US" sz="2800" dirty="0" smtClean="0"/>
              <a:t> у </a:t>
            </a:r>
            <a:r>
              <a:rPr lang="en-US" sz="2800" dirty="0" err="1" smtClean="0"/>
              <a:t>круговима</a:t>
            </a:r>
            <a:r>
              <a:rPr lang="en-US" sz="2800" dirty="0" smtClean="0"/>
              <a:t> </a:t>
            </a:r>
            <a:r>
              <a:rPr lang="en-US" sz="2800" dirty="0" err="1" smtClean="0"/>
              <a:t>учених</a:t>
            </a:r>
            <a:r>
              <a:rPr lang="en-US" sz="2800" dirty="0" smtClean="0"/>
              <a:t> </a:t>
            </a:r>
            <a:r>
              <a:rPr lang="en-US" sz="2800" dirty="0" err="1" smtClean="0"/>
              <a:t>људи</a:t>
            </a:r>
            <a:r>
              <a:rPr lang="en-US" sz="2800" dirty="0" smtClean="0"/>
              <a:t>. </a:t>
            </a:r>
            <a:r>
              <a:rPr lang="en-US" sz="2800" dirty="0" err="1" smtClean="0"/>
              <a:t>Оставила</a:t>
            </a:r>
            <a:r>
              <a:rPr lang="en-US" sz="2800" dirty="0" smtClean="0"/>
              <a:t> </a:t>
            </a:r>
            <a:r>
              <a:rPr lang="en-US" sz="2800" dirty="0" err="1" smtClean="0"/>
              <a:t>је</a:t>
            </a:r>
            <a:r>
              <a:rPr lang="en-US" sz="2800" dirty="0" smtClean="0"/>
              <a:t> </a:t>
            </a:r>
            <a:r>
              <a:rPr lang="en-US" sz="2800" dirty="0" err="1" smtClean="0"/>
              <a:t>за</a:t>
            </a:r>
            <a:r>
              <a:rPr lang="en-US" sz="2800" dirty="0" smtClean="0"/>
              <a:t> </a:t>
            </a:r>
            <a:r>
              <a:rPr lang="en-US" sz="2800" dirty="0" err="1" smtClean="0"/>
              <a:t>собом</a:t>
            </a:r>
            <a:r>
              <a:rPr lang="en-US" sz="2800" dirty="0" smtClean="0"/>
              <a:t> </a:t>
            </a:r>
            <a:r>
              <a:rPr lang="en-US" sz="2800" dirty="0" err="1" smtClean="0"/>
              <a:t>три</a:t>
            </a:r>
            <a:r>
              <a:rPr lang="en-US" sz="2800" dirty="0" smtClean="0"/>
              <a:t> </a:t>
            </a:r>
            <a:r>
              <a:rPr lang="en-US" sz="2800" dirty="0" err="1" smtClean="0"/>
              <a:t>значајна</a:t>
            </a:r>
            <a:r>
              <a:rPr lang="en-US" sz="2800" dirty="0" smtClean="0"/>
              <a:t> </a:t>
            </a:r>
            <a:r>
              <a:rPr lang="en-US" sz="2800" dirty="0" err="1" smtClean="0"/>
              <a:t>дела</a:t>
            </a:r>
            <a:r>
              <a:rPr lang="en-US" sz="2800" i="1" dirty="0" smtClean="0"/>
              <a:t>: </a:t>
            </a:r>
            <a:r>
              <a:rPr lang="en-US" sz="2800" i="1" dirty="0" err="1" smtClean="0"/>
              <a:t>Туга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за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младенцем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Угљешом</a:t>
            </a:r>
            <a:r>
              <a:rPr lang="en-US" sz="2800" dirty="0" smtClean="0"/>
              <a:t>, </a:t>
            </a:r>
            <a:r>
              <a:rPr lang="en-US" sz="2800" i="1" dirty="0" err="1" smtClean="0"/>
              <a:t>Мољење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господу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Исусу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Христу</a:t>
            </a:r>
            <a:r>
              <a:rPr lang="en-US" sz="2800" dirty="0" smtClean="0"/>
              <a:t> и </a:t>
            </a:r>
            <a:r>
              <a:rPr lang="en-US" sz="2800" i="1" dirty="0" err="1" smtClean="0"/>
              <a:t>Похвала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кнезу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Лазару</a:t>
            </a:r>
            <a:r>
              <a:rPr lang="en-US" sz="2800" i="1" dirty="0" smtClean="0"/>
              <a:t>.</a:t>
            </a:r>
            <a:endParaRPr lang="sr-Cyrl-RS" sz="2800" i="1" dirty="0" smtClean="0"/>
          </a:p>
          <a:p>
            <a:endParaRPr lang="en-US" sz="2800" dirty="0"/>
          </a:p>
        </p:txBody>
      </p:sp>
      <p:pic>
        <p:nvPicPr>
          <p:cNvPr id="4" name="Picture 3" descr="jefimi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000108"/>
            <a:ext cx="3629038" cy="5306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743781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Српску</a:t>
            </a:r>
            <a:r>
              <a:rPr lang="en-US" sz="2400" dirty="0" smtClean="0"/>
              <a:t> </a:t>
            </a:r>
            <a:r>
              <a:rPr lang="en-US" sz="2400" dirty="0" err="1" smtClean="0"/>
              <a:t>средњовековну</a:t>
            </a:r>
            <a:r>
              <a:rPr lang="en-US" sz="2400" dirty="0" smtClean="0"/>
              <a:t> </a:t>
            </a:r>
            <a:r>
              <a:rPr lang="en-US" sz="2400" dirty="0" err="1" smtClean="0"/>
              <a:t>уметност</a:t>
            </a:r>
            <a:r>
              <a:rPr lang="en-US" sz="2400" dirty="0" smtClean="0"/>
              <a:t> </a:t>
            </a:r>
            <a:r>
              <a:rPr lang="en-US" sz="2400" dirty="0" err="1" smtClean="0"/>
              <a:t>чини</a:t>
            </a:r>
            <a:r>
              <a:rPr lang="en-US" sz="2400" dirty="0" smtClean="0"/>
              <a:t> </a:t>
            </a:r>
            <a:r>
              <a:rPr lang="en-US" sz="2400" dirty="0" err="1" smtClean="0"/>
              <a:t>већина</a:t>
            </a:r>
            <a:r>
              <a:rPr lang="en-US" sz="2400" dirty="0" smtClean="0"/>
              <a:t> </a:t>
            </a:r>
            <a:r>
              <a:rPr lang="en-US" sz="2400" dirty="0" err="1" smtClean="0"/>
              <a:t>уметничких</a:t>
            </a:r>
            <a:r>
              <a:rPr lang="en-US" sz="2400" dirty="0" smtClean="0"/>
              <a:t> </a:t>
            </a:r>
            <a:r>
              <a:rPr lang="en-US" sz="2400" dirty="0" err="1" smtClean="0"/>
              <a:t>достигнућа</a:t>
            </a:r>
            <a:r>
              <a:rPr lang="en-US" sz="2400" dirty="0" smtClean="0"/>
              <a:t> </a:t>
            </a:r>
            <a:r>
              <a:rPr lang="en-US" sz="2400" dirty="0" err="1" smtClean="0"/>
              <a:t>на</a:t>
            </a:r>
            <a:r>
              <a:rPr lang="en-US" sz="2400" dirty="0" smtClean="0"/>
              <a:t> </a:t>
            </a:r>
            <a:r>
              <a:rPr lang="en-US" sz="2400" dirty="0" err="1" smtClean="0"/>
              <a:t>Балкану</a:t>
            </a:r>
            <a:r>
              <a:rPr lang="en-US" sz="2400" dirty="0" smtClean="0"/>
              <a:t>, </a:t>
            </a:r>
            <a:r>
              <a:rPr lang="en-US" sz="2400" dirty="0" err="1" smtClean="0"/>
              <a:t>она</a:t>
            </a:r>
            <a:r>
              <a:rPr lang="en-US" sz="2400" dirty="0" smtClean="0"/>
              <a:t> </a:t>
            </a:r>
            <a:r>
              <a:rPr lang="en-US" sz="2400" dirty="0" err="1" smtClean="0"/>
              <a:t>се</a:t>
            </a:r>
            <a:r>
              <a:rPr lang="en-US" sz="2400" dirty="0" smtClean="0"/>
              <a:t> </a:t>
            </a:r>
            <a:r>
              <a:rPr lang="en-US" sz="2400" dirty="0" err="1" smtClean="0"/>
              <a:t>пре</a:t>
            </a:r>
            <a:r>
              <a:rPr lang="en-US" sz="2400" dirty="0" smtClean="0"/>
              <a:t> </a:t>
            </a:r>
            <a:r>
              <a:rPr lang="en-US" sz="2400" dirty="0" err="1" smtClean="0"/>
              <a:t>свега</a:t>
            </a:r>
            <a:r>
              <a:rPr lang="en-US" sz="2400" dirty="0" smtClean="0"/>
              <a:t> </a:t>
            </a:r>
            <a:r>
              <a:rPr lang="en-US" sz="2400" dirty="0" err="1" smtClean="0"/>
              <a:t>заснивала</a:t>
            </a:r>
            <a:r>
              <a:rPr lang="en-US" sz="2400" dirty="0" smtClean="0"/>
              <a:t> </a:t>
            </a:r>
            <a:r>
              <a:rPr lang="en-US" sz="2400" dirty="0" err="1" smtClean="0"/>
              <a:t>на</a:t>
            </a:r>
            <a:r>
              <a:rPr lang="en-US" sz="2400" dirty="0" smtClean="0"/>
              <a:t> </a:t>
            </a:r>
            <a:r>
              <a:rPr lang="en-US" sz="2400" dirty="0" err="1" smtClean="0"/>
              <a:t>црквеној</a:t>
            </a:r>
            <a:r>
              <a:rPr lang="en-US" sz="2400" dirty="0" smtClean="0"/>
              <a:t> и </a:t>
            </a:r>
            <a:r>
              <a:rPr lang="en-US" sz="2400" dirty="0" err="1" smtClean="0"/>
              <a:t>религијској</a:t>
            </a:r>
            <a:r>
              <a:rPr lang="en-US" sz="2400" dirty="0" smtClean="0"/>
              <a:t> </a:t>
            </a:r>
            <a:r>
              <a:rPr lang="en-US" sz="2400" dirty="0" err="1" smtClean="0"/>
              <a:t>уметности</a:t>
            </a:r>
            <a:r>
              <a:rPr lang="en-US" sz="2400" dirty="0" smtClean="0"/>
              <a:t>. </a:t>
            </a:r>
            <a:r>
              <a:rPr lang="en-US" sz="2400" dirty="0" err="1" smtClean="0"/>
              <a:t>Србија</a:t>
            </a:r>
            <a:r>
              <a:rPr lang="en-US" sz="2400" dirty="0" smtClean="0"/>
              <a:t> , </a:t>
            </a:r>
            <a:r>
              <a:rPr lang="en-US" sz="2400" dirty="0" err="1" smtClean="0"/>
              <a:t>због</a:t>
            </a:r>
            <a:r>
              <a:rPr lang="en-US" sz="2400" dirty="0" smtClean="0"/>
              <a:t> </a:t>
            </a:r>
            <a:r>
              <a:rPr lang="en-US" sz="2400" dirty="0" err="1" smtClean="0"/>
              <a:t>свог</a:t>
            </a:r>
            <a:r>
              <a:rPr lang="en-US" sz="2400" dirty="0" smtClean="0"/>
              <a:t> </a:t>
            </a:r>
            <a:r>
              <a:rPr lang="en-US" sz="2400" dirty="0" err="1" smtClean="0"/>
              <a:t>положаја</a:t>
            </a:r>
            <a:r>
              <a:rPr lang="en-US" sz="2400" dirty="0" smtClean="0"/>
              <a:t>, </a:t>
            </a:r>
            <a:r>
              <a:rPr lang="en-US" sz="2400" dirty="0" err="1" smtClean="0"/>
              <a:t>кроз</a:t>
            </a:r>
            <a:r>
              <a:rPr lang="en-US" sz="2400" dirty="0" smtClean="0"/>
              <a:t> </a:t>
            </a:r>
            <a:r>
              <a:rPr lang="en-US" sz="2400" dirty="0" err="1" smtClean="0"/>
              <a:t>целу</a:t>
            </a:r>
            <a:r>
              <a:rPr lang="en-US" sz="2400" dirty="0" smtClean="0"/>
              <a:t> </a:t>
            </a:r>
            <a:r>
              <a:rPr lang="en-US" sz="2400" dirty="0" err="1" smtClean="0"/>
              <a:t>историју</a:t>
            </a:r>
            <a:r>
              <a:rPr lang="en-US" sz="2400" dirty="0" smtClean="0"/>
              <a:t> </a:t>
            </a:r>
            <a:r>
              <a:rPr lang="en-US" sz="2400" dirty="0" err="1" smtClean="0"/>
              <a:t>подлеже</a:t>
            </a:r>
            <a:r>
              <a:rPr lang="en-US" sz="2400" dirty="0" smtClean="0"/>
              <a:t> </a:t>
            </a:r>
            <a:r>
              <a:rPr lang="en-US" sz="2400" dirty="0" err="1" smtClean="0"/>
              <a:t>истовремено</a:t>
            </a:r>
            <a:r>
              <a:rPr lang="en-US" sz="2400" dirty="0" smtClean="0"/>
              <a:t> </a:t>
            </a:r>
            <a:r>
              <a:rPr lang="en-US" sz="2400" dirty="0" err="1" smtClean="0"/>
              <a:t>утицају</a:t>
            </a:r>
            <a:r>
              <a:rPr lang="en-US" sz="2400" dirty="0" smtClean="0"/>
              <a:t> </a:t>
            </a:r>
            <a:r>
              <a:rPr lang="en-US" sz="2400" dirty="0" err="1" smtClean="0"/>
              <a:t>истока</a:t>
            </a:r>
            <a:r>
              <a:rPr lang="en-US" sz="2400" dirty="0" smtClean="0"/>
              <a:t> и </a:t>
            </a:r>
            <a:r>
              <a:rPr lang="en-US" sz="2400" dirty="0" err="1" smtClean="0"/>
              <a:t>запада</a:t>
            </a:r>
            <a:r>
              <a:rPr lang="en-US" sz="2400" dirty="0" smtClean="0"/>
              <a:t>.</a:t>
            </a:r>
            <a:endParaRPr lang="sr-Latn-RS" sz="2400" dirty="0" smtClean="0"/>
          </a:p>
          <a:p>
            <a:endParaRPr lang="sr-Latn-RS" sz="2400" dirty="0" smtClean="0"/>
          </a:p>
          <a:p>
            <a:r>
              <a:rPr lang="en-US" sz="2400" dirty="0" smtClean="0"/>
              <a:t>У </a:t>
            </a:r>
            <a:r>
              <a:rPr lang="en-US" sz="2400" dirty="0" err="1" smtClean="0"/>
              <a:t>средњовековној</a:t>
            </a:r>
            <a:r>
              <a:rPr lang="en-US" sz="2400" dirty="0" smtClean="0"/>
              <a:t> </a:t>
            </a:r>
            <a:r>
              <a:rPr lang="en-US" sz="2400" dirty="0" err="1" smtClean="0"/>
              <a:t>Србији</a:t>
            </a:r>
            <a:r>
              <a:rPr lang="en-US" sz="2400" dirty="0" smtClean="0"/>
              <a:t> </a:t>
            </a:r>
            <a:r>
              <a:rPr lang="en-US" sz="2400" dirty="0" err="1" smtClean="0"/>
              <a:t>највише</a:t>
            </a:r>
            <a:r>
              <a:rPr lang="en-US" sz="2400" dirty="0" smtClean="0"/>
              <a:t> </a:t>
            </a:r>
            <a:r>
              <a:rPr lang="en-US" sz="2400" dirty="0" err="1" smtClean="0"/>
              <a:t>су</a:t>
            </a:r>
            <a:r>
              <a:rPr lang="en-US" sz="2400" dirty="0" smtClean="0"/>
              <a:t> </a:t>
            </a:r>
            <a:r>
              <a:rPr lang="en-US" sz="2400" dirty="0" err="1" smtClean="0"/>
              <a:t>се</a:t>
            </a:r>
            <a:r>
              <a:rPr lang="en-US" sz="2400" dirty="0" smtClean="0"/>
              <a:t> </a:t>
            </a:r>
            <a:r>
              <a:rPr lang="en-US" sz="2400" dirty="0" err="1" smtClean="0"/>
              <a:t>развиле</a:t>
            </a:r>
            <a:r>
              <a:rPr lang="en-US" sz="2400" dirty="0" smtClean="0"/>
              <a:t> </a:t>
            </a:r>
            <a:r>
              <a:rPr lang="en-US" sz="2400" dirty="0" err="1" smtClean="0"/>
              <a:t>следеће</a:t>
            </a:r>
            <a:r>
              <a:rPr lang="en-US" sz="2400" dirty="0" smtClean="0"/>
              <a:t> </a:t>
            </a:r>
            <a:r>
              <a:rPr lang="en-US" sz="2400" dirty="0" err="1" smtClean="0"/>
              <a:t>уметности</a:t>
            </a:r>
            <a:r>
              <a:rPr lang="en-US" sz="2400" dirty="0" smtClean="0"/>
              <a:t>:</a:t>
            </a:r>
            <a:endParaRPr lang="sr-Latn-RS" sz="2400" dirty="0" smtClean="0"/>
          </a:p>
          <a:p>
            <a:pPr>
              <a:buNone/>
            </a:pPr>
            <a:r>
              <a:rPr lang="sr-Latn-RS" sz="2400" dirty="0" smtClean="0"/>
              <a:t>   </a:t>
            </a:r>
            <a:r>
              <a:rPr lang="en-US" sz="2400" dirty="0" err="1" smtClean="0"/>
              <a:t>архитектура</a:t>
            </a:r>
            <a:r>
              <a:rPr lang="en-US" sz="2400" dirty="0" smtClean="0"/>
              <a:t>, </a:t>
            </a:r>
            <a:endParaRPr lang="sr-Latn-RS" sz="2400" dirty="0" smtClean="0"/>
          </a:p>
          <a:p>
            <a:pPr>
              <a:buNone/>
            </a:pPr>
            <a:r>
              <a:rPr lang="sr-Latn-RS" sz="2400" dirty="0" smtClean="0"/>
              <a:t>   </a:t>
            </a:r>
            <a:r>
              <a:rPr lang="en-US" sz="2400" dirty="0" err="1" smtClean="0"/>
              <a:t>ликовна</a:t>
            </a:r>
            <a:r>
              <a:rPr lang="en-US" sz="2400" dirty="0" smtClean="0"/>
              <a:t> </a:t>
            </a:r>
            <a:r>
              <a:rPr lang="en-US" sz="2400" dirty="0" err="1" smtClean="0"/>
              <a:t>уметност</a:t>
            </a:r>
            <a:r>
              <a:rPr lang="en-US" sz="2400" dirty="0" smtClean="0"/>
              <a:t>,</a:t>
            </a:r>
            <a:endParaRPr lang="sr-Latn-RS" sz="2400" dirty="0" smtClean="0"/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sr-Latn-RS" sz="2400" dirty="0" smtClean="0"/>
              <a:t>  </a:t>
            </a:r>
            <a:r>
              <a:rPr lang="en-US" sz="2400" dirty="0" err="1" smtClean="0"/>
              <a:t>музика</a:t>
            </a:r>
            <a:r>
              <a:rPr lang="en-US" sz="2400" dirty="0" smtClean="0"/>
              <a:t> </a:t>
            </a:r>
            <a:endParaRPr lang="sr-Latn-RS" sz="2400" dirty="0" smtClean="0"/>
          </a:p>
          <a:p>
            <a:pPr>
              <a:buNone/>
            </a:pPr>
            <a:r>
              <a:rPr lang="sr-Latn-RS" sz="2400" dirty="0" smtClean="0"/>
              <a:t>   </a:t>
            </a:r>
            <a:r>
              <a:rPr lang="en-US" sz="2400" dirty="0" err="1" smtClean="0"/>
              <a:t>књижевност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0430" y="1000108"/>
            <a:ext cx="5186370" cy="5857892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Значајан</a:t>
            </a:r>
            <a:r>
              <a:rPr lang="en-US" sz="2400" dirty="0" smtClean="0"/>
              <a:t> </a:t>
            </a:r>
            <a:r>
              <a:rPr lang="en-US" sz="2400" dirty="0" err="1" smtClean="0"/>
              <a:t>средњовековни</a:t>
            </a:r>
            <a:r>
              <a:rPr lang="en-US" sz="2400" dirty="0" smtClean="0"/>
              <a:t> </a:t>
            </a:r>
            <a:r>
              <a:rPr lang="en-US" sz="2400" dirty="0" err="1" smtClean="0"/>
              <a:t>писац</a:t>
            </a:r>
            <a:r>
              <a:rPr lang="en-US" sz="2400" dirty="0" smtClean="0"/>
              <a:t> </a:t>
            </a:r>
            <a:r>
              <a:rPr lang="en-US" sz="2400" dirty="0" err="1" smtClean="0"/>
              <a:t>био</a:t>
            </a:r>
            <a:r>
              <a:rPr lang="en-US" sz="2400" dirty="0" smtClean="0"/>
              <a:t> </a:t>
            </a:r>
            <a:r>
              <a:rPr lang="en-US" sz="2400" dirty="0" err="1" smtClean="0"/>
              <a:t>је</a:t>
            </a:r>
            <a:r>
              <a:rPr lang="en-US" sz="2400" dirty="0" smtClean="0"/>
              <a:t> </a:t>
            </a:r>
            <a:r>
              <a:rPr lang="en-US" sz="2400" dirty="0" err="1" smtClean="0"/>
              <a:t>Стефан</a:t>
            </a:r>
            <a:r>
              <a:rPr lang="en-US" sz="2400" dirty="0" smtClean="0"/>
              <a:t> </a:t>
            </a:r>
            <a:r>
              <a:rPr lang="en-US" sz="2400" dirty="0" err="1" smtClean="0"/>
              <a:t>Лазаревић</a:t>
            </a:r>
            <a:r>
              <a:rPr lang="en-US" sz="2400" dirty="0" smtClean="0"/>
              <a:t>, </a:t>
            </a:r>
            <a:r>
              <a:rPr lang="en-US" sz="2400" dirty="0" err="1" smtClean="0"/>
              <a:t>српски</a:t>
            </a:r>
            <a:r>
              <a:rPr lang="en-US" sz="2400" dirty="0" smtClean="0"/>
              <a:t> </a:t>
            </a:r>
            <a:r>
              <a:rPr lang="en-US" sz="2400" dirty="0" err="1" smtClean="0"/>
              <a:t>деспот</a:t>
            </a:r>
            <a:r>
              <a:rPr lang="en-US" sz="2400" dirty="0" smtClean="0"/>
              <a:t> и </a:t>
            </a:r>
            <a:r>
              <a:rPr lang="en-US" sz="2400" dirty="0" err="1" smtClean="0"/>
              <a:t>турски</a:t>
            </a:r>
            <a:r>
              <a:rPr lang="en-US" sz="2400" dirty="0" smtClean="0"/>
              <a:t> </a:t>
            </a:r>
            <a:r>
              <a:rPr lang="en-US" sz="2400" dirty="0" err="1" smtClean="0"/>
              <a:t>вазал</a:t>
            </a:r>
            <a:r>
              <a:rPr lang="en-US" sz="2400" dirty="0" smtClean="0"/>
              <a:t>, </a:t>
            </a:r>
            <a:r>
              <a:rPr lang="en-US" sz="2400" dirty="0" err="1" smtClean="0"/>
              <a:t>веома</a:t>
            </a:r>
            <a:r>
              <a:rPr lang="en-US" sz="2400" dirty="0" smtClean="0"/>
              <a:t> </a:t>
            </a:r>
            <a:r>
              <a:rPr lang="en-US" sz="2400" dirty="0" err="1" smtClean="0"/>
              <a:t>учен</a:t>
            </a:r>
            <a:r>
              <a:rPr lang="en-US" sz="2400" dirty="0" smtClean="0"/>
              <a:t> и </a:t>
            </a:r>
            <a:r>
              <a:rPr lang="en-US" sz="2400" dirty="0" err="1" smtClean="0"/>
              <a:t>просветљен</a:t>
            </a:r>
            <a:r>
              <a:rPr lang="en-US" sz="2400" dirty="0" smtClean="0"/>
              <a:t> </a:t>
            </a:r>
            <a:r>
              <a:rPr lang="en-US" sz="2400" dirty="0" err="1" smtClean="0"/>
              <a:t>владар</a:t>
            </a:r>
            <a:r>
              <a:rPr lang="en-US" sz="2400" dirty="0" smtClean="0"/>
              <a:t>. </a:t>
            </a:r>
            <a:r>
              <a:rPr lang="en-US" sz="2400" dirty="0" err="1" smtClean="0"/>
              <a:t>Његово</a:t>
            </a:r>
            <a:r>
              <a:rPr lang="en-US" sz="2400" dirty="0" smtClean="0"/>
              <a:t> </a:t>
            </a:r>
            <a:r>
              <a:rPr lang="en-US" sz="2400" dirty="0" err="1" smtClean="0"/>
              <a:t>најзначајније</a:t>
            </a:r>
            <a:r>
              <a:rPr lang="en-US" sz="2400" dirty="0" smtClean="0"/>
              <a:t> </a:t>
            </a:r>
            <a:r>
              <a:rPr lang="en-US" sz="2400" dirty="0" err="1" smtClean="0"/>
              <a:t>дело</a:t>
            </a:r>
            <a:r>
              <a:rPr lang="en-US" sz="2400" dirty="0" smtClean="0"/>
              <a:t> </a:t>
            </a:r>
            <a:r>
              <a:rPr lang="en-US" sz="2400" dirty="0" err="1" smtClean="0"/>
              <a:t>је</a:t>
            </a:r>
            <a:r>
              <a:rPr lang="en-US" sz="2400" dirty="0" smtClean="0"/>
              <a:t> </a:t>
            </a:r>
            <a:r>
              <a:rPr lang="en-US" sz="2400" i="1" dirty="0" err="1" smtClean="0"/>
              <a:t>Слово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љубве</a:t>
            </a:r>
            <a:r>
              <a:rPr lang="en-US" sz="2400" i="1" dirty="0" smtClean="0"/>
              <a:t> (</a:t>
            </a:r>
            <a:r>
              <a:rPr lang="en-US" sz="2400" i="1" dirty="0" err="1" smtClean="0"/>
              <a:t>Слово</a:t>
            </a:r>
            <a:r>
              <a:rPr lang="en-US" sz="2400" i="1" dirty="0" smtClean="0"/>
              <a:t> о </a:t>
            </a:r>
            <a:r>
              <a:rPr lang="en-US" sz="2400" i="1" dirty="0" err="1" smtClean="0"/>
              <a:t>љубави</a:t>
            </a:r>
            <a:r>
              <a:rPr lang="en-US" sz="2400" i="1" dirty="0" smtClean="0"/>
              <a:t>)</a:t>
            </a:r>
            <a:r>
              <a:rPr lang="en-US" sz="2400" dirty="0" smtClean="0"/>
              <a:t> </a:t>
            </a:r>
            <a:r>
              <a:rPr lang="en-US" sz="2400" dirty="0" err="1" smtClean="0"/>
              <a:t>које</a:t>
            </a:r>
            <a:r>
              <a:rPr lang="en-US" sz="2400" dirty="0" smtClean="0"/>
              <a:t> </a:t>
            </a:r>
            <a:r>
              <a:rPr lang="en-US" sz="2400" dirty="0" err="1" smtClean="0"/>
              <a:t>је</a:t>
            </a:r>
            <a:r>
              <a:rPr lang="en-US" sz="2400" dirty="0" smtClean="0"/>
              <a:t> </a:t>
            </a:r>
            <a:r>
              <a:rPr lang="en-US" sz="2400" dirty="0" err="1" smtClean="0"/>
              <a:t>написао</a:t>
            </a:r>
            <a:r>
              <a:rPr lang="en-US" sz="2400" dirty="0" smtClean="0"/>
              <a:t> </a:t>
            </a:r>
            <a:r>
              <a:rPr lang="en-US" sz="2400" dirty="0" err="1" smtClean="0"/>
              <a:t>као</a:t>
            </a:r>
            <a:r>
              <a:rPr lang="en-US" sz="2400" dirty="0" smtClean="0"/>
              <a:t> </a:t>
            </a:r>
            <a:r>
              <a:rPr lang="en-US" sz="2400" dirty="0" err="1" smtClean="0"/>
              <a:t>писмо</a:t>
            </a:r>
            <a:r>
              <a:rPr lang="en-US" sz="2400" dirty="0" smtClean="0"/>
              <a:t> у </a:t>
            </a:r>
            <a:r>
              <a:rPr lang="en-US" sz="2400" dirty="0" err="1" smtClean="0"/>
              <a:t>форми</a:t>
            </a:r>
            <a:r>
              <a:rPr lang="en-US" sz="2400" dirty="0" smtClean="0"/>
              <a:t> </a:t>
            </a:r>
            <a:r>
              <a:rPr lang="en-US" sz="2400" dirty="0" err="1" smtClean="0"/>
              <a:t>акростиха</a:t>
            </a:r>
            <a:r>
              <a:rPr lang="en-US" sz="2400" dirty="0" smtClean="0"/>
              <a:t>. </a:t>
            </a:r>
            <a:r>
              <a:rPr lang="en-US" sz="2400" dirty="0" err="1" smtClean="0"/>
              <a:t>Њему</a:t>
            </a:r>
            <a:r>
              <a:rPr lang="en-US" sz="2400" dirty="0" smtClean="0"/>
              <a:t> </a:t>
            </a:r>
            <a:r>
              <a:rPr lang="en-US" sz="2400" dirty="0" err="1" smtClean="0"/>
              <a:t>се</a:t>
            </a:r>
            <a:r>
              <a:rPr lang="en-US" sz="2400" dirty="0" smtClean="0"/>
              <a:t> </a:t>
            </a:r>
            <a:r>
              <a:rPr lang="en-US" sz="2400" dirty="0" err="1" smtClean="0"/>
              <a:t>приписује</a:t>
            </a:r>
            <a:r>
              <a:rPr lang="en-US" sz="2400" dirty="0" smtClean="0"/>
              <a:t> и </a:t>
            </a:r>
            <a:r>
              <a:rPr lang="en-US" sz="2400" i="1" dirty="0" err="1" smtClean="0"/>
              <a:t>Надгробно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ридање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над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кнезом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Лазараом</a:t>
            </a:r>
            <a:r>
              <a:rPr lang="en-US" sz="2400" dirty="0" smtClean="0"/>
              <a:t>, </a:t>
            </a:r>
            <a:r>
              <a:rPr lang="en-US" sz="2400" dirty="0" err="1" smtClean="0"/>
              <a:t>али</a:t>
            </a:r>
            <a:r>
              <a:rPr lang="en-US" sz="2400" dirty="0" smtClean="0"/>
              <a:t> </a:t>
            </a:r>
            <a:r>
              <a:rPr lang="en-US" sz="2400" dirty="0" err="1" smtClean="0"/>
              <a:t>није</a:t>
            </a:r>
            <a:r>
              <a:rPr lang="en-US" sz="2400" dirty="0" smtClean="0"/>
              <a:t> </a:t>
            </a:r>
            <a:r>
              <a:rPr lang="en-US" sz="2400" dirty="0" err="1" smtClean="0"/>
              <a:t>потврђено</a:t>
            </a:r>
            <a:r>
              <a:rPr lang="en-US" sz="2400" dirty="0" smtClean="0"/>
              <a:t> </a:t>
            </a:r>
            <a:r>
              <a:rPr lang="en-US" sz="2400" dirty="0" err="1" smtClean="0"/>
              <a:t>ко</a:t>
            </a:r>
            <a:r>
              <a:rPr lang="en-US" sz="2400" dirty="0" smtClean="0"/>
              <a:t> </a:t>
            </a:r>
            <a:r>
              <a:rPr lang="en-US" sz="2400" dirty="0" err="1" smtClean="0"/>
              <a:t>је</a:t>
            </a:r>
            <a:r>
              <a:rPr lang="en-US" sz="2400" dirty="0" smtClean="0"/>
              <a:t> </a:t>
            </a:r>
            <a:r>
              <a:rPr lang="en-US" sz="2400" dirty="0" err="1" smtClean="0"/>
              <a:t>аутор</a:t>
            </a:r>
            <a:r>
              <a:rPr lang="en-US" sz="2400" dirty="0" smtClean="0"/>
              <a:t> </a:t>
            </a:r>
            <a:r>
              <a:rPr lang="en-US" sz="2400" dirty="0" err="1" smtClean="0"/>
              <a:t>овог</a:t>
            </a:r>
            <a:r>
              <a:rPr lang="en-US" sz="2400" dirty="0" smtClean="0"/>
              <a:t> </a:t>
            </a:r>
            <a:r>
              <a:rPr lang="en-US" sz="2400" dirty="0" err="1" smtClean="0"/>
              <a:t>дела</a:t>
            </a:r>
            <a:r>
              <a:rPr lang="en-US" sz="2400" dirty="0" smtClean="0"/>
              <a:t>. У </a:t>
            </a:r>
            <a:r>
              <a:rPr lang="en-US" sz="2400" dirty="0" err="1" smtClean="0"/>
              <a:t>Стефаново</a:t>
            </a:r>
            <a:r>
              <a:rPr lang="en-US" sz="2400" dirty="0" smtClean="0"/>
              <a:t> </a:t>
            </a:r>
            <a:r>
              <a:rPr lang="en-US" sz="2400" dirty="0" err="1" smtClean="0"/>
              <a:t>кљижевно</a:t>
            </a:r>
            <a:r>
              <a:rPr lang="en-US" sz="2400" dirty="0" smtClean="0"/>
              <a:t> </a:t>
            </a:r>
            <a:r>
              <a:rPr lang="en-US" sz="2400" dirty="0" err="1" smtClean="0"/>
              <a:t>стваралаштво</a:t>
            </a:r>
            <a:r>
              <a:rPr lang="en-US" sz="2400" dirty="0" smtClean="0"/>
              <a:t> </a:t>
            </a:r>
            <a:r>
              <a:rPr lang="en-US" sz="2400" dirty="0" err="1" smtClean="0"/>
              <a:t>спада</a:t>
            </a:r>
            <a:r>
              <a:rPr lang="en-US" sz="2400" dirty="0" smtClean="0"/>
              <a:t> и </a:t>
            </a:r>
            <a:r>
              <a:rPr lang="en-US" sz="2400" i="1" dirty="0" err="1" smtClean="0"/>
              <a:t>Законик</a:t>
            </a:r>
            <a:r>
              <a:rPr lang="en-US" sz="2400" i="1" dirty="0" smtClean="0"/>
              <a:t> о </a:t>
            </a:r>
            <a:r>
              <a:rPr lang="en-US" sz="2400" i="1" dirty="0" err="1" smtClean="0"/>
              <a:t>рудницима</a:t>
            </a:r>
            <a:r>
              <a:rPr lang="en-US" sz="2400" dirty="0" smtClean="0"/>
              <a:t>, </a:t>
            </a:r>
            <a:r>
              <a:rPr lang="en-US" sz="2400" dirty="0" err="1" smtClean="0"/>
              <a:t>који</a:t>
            </a:r>
            <a:r>
              <a:rPr lang="en-US" sz="2400" dirty="0" smtClean="0"/>
              <a:t> </a:t>
            </a:r>
            <a:r>
              <a:rPr lang="en-US" sz="2400" dirty="0" err="1" smtClean="0"/>
              <a:t>је</a:t>
            </a:r>
            <a:r>
              <a:rPr lang="en-US" sz="2400" dirty="0" smtClean="0"/>
              <a:t> </a:t>
            </a:r>
            <a:r>
              <a:rPr lang="en-US" sz="2400" dirty="0" err="1" smtClean="0"/>
              <a:t>писан</a:t>
            </a:r>
            <a:r>
              <a:rPr lang="en-US" sz="2400" dirty="0" smtClean="0"/>
              <a:t> у </a:t>
            </a:r>
            <a:r>
              <a:rPr lang="en-US" sz="2400" dirty="0" err="1" smtClean="0"/>
              <a:t>политичке</a:t>
            </a:r>
            <a:r>
              <a:rPr lang="en-US" sz="2400" dirty="0" smtClean="0"/>
              <a:t> </a:t>
            </a:r>
            <a:r>
              <a:rPr lang="en-US" sz="2400" dirty="0" err="1" smtClean="0"/>
              <a:t>сврхе</a:t>
            </a:r>
            <a:r>
              <a:rPr lang="en-US" sz="2400" dirty="0" smtClean="0"/>
              <a:t>.</a:t>
            </a:r>
          </a:p>
          <a:p>
            <a:endParaRPr lang="en-US" sz="2800" dirty="0"/>
          </a:p>
        </p:txBody>
      </p:sp>
      <p:pic>
        <p:nvPicPr>
          <p:cNvPr id="4" name="Picture 3" descr="stefan lazarev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000108"/>
            <a:ext cx="3124210" cy="496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043890" cy="896494"/>
          </a:xfrm>
        </p:spPr>
        <p:txBody>
          <a:bodyPr>
            <a:normAutofit fontScale="90000"/>
          </a:bodyPr>
          <a:lstStyle/>
          <a:p>
            <a:r>
              <a:rPr lang="sr-Latn-RS" b="1" dirty="0" smtClean="0"/>
              <a:t/>
            </a:r>
            <a:br>
              <a:rPr lang="sr-Latn-RS" b="1" dirty="0" smtClean="0"/>
            </a:br>
            <a:r>
              <a:rPr lang="sr-Latn-RS" b="1" dirty="0" smtClean="0"/>
              <a:t/>
            </a:r>
            <a:br>
              <a:rPr lang="sr-Latn-RS" b="1" dirty="0" smtClean="0"/>
            </a:br>
            <a:r>
              <a:rPr lang="sr-Latn-RS" b="1" dirty="0" smtClean="0"/>
              <a:t/>
            </a:r>
            <a:br>
              <a:rPr lang="sr-Latn-RS" b="1" dirty="0" smtClean="0"/>
            </a:br>
            <a:r>
              <a:rPr lang="en-US" b="1" dirty="0" err="1" smtClean="0"/>
              <a:t>Архитектура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815219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Архитектура</a:t>
            </a:r>
            <a:r>
              <a:rPr lang="en-US" sz="2400" dirty="0" smtClean="0"/>
              <a:t> </a:t>
            </a:r>
            <a:r>
              <a:rPr lang="en-US" sz="2400" dirty="0" err="1" smtClean="0"/>
              <a:t>код</a:t>
            </a:r>
            <a:r>
              <a:rPr lang="en-US" sz="2400" dirty="0" smtClean="0"/>
              <a:t> </a:t>
            </a:r>
            <a:r>
              <a:rPr lang="en-US" sz="2400" dirty="0" err="1" smtClean="0"/>
              <a:t>Срба</a:t>
            </a:r>
            <a:r>
              <a:rPr lang="en-US" sz="2400" dirty="0" smtClean="0"/>
              <a:t> </a:t>
            </a:r>
            <a:r>
              <a:rPr lang="en-US" sz="2400" dirty="0" err="1" smtClean="0"/>
              <a:t>је</a:t>
            </a:r>
            <a:r>
              <a:rPr lang="en-US" sz="2400" dirty="0" smtClean="0"/>
              <a:t> у </a:t>
            </a:r>
            <a:r>
              <a:rPr lang="en-US" sz="2400" dirty="0" err="1" smtClean="0"/>
              <a:t>средњем</a:t>
            </a:r>
            <a:r>
              <a:rPr lang="en-US" sz="2400" dirty="0" smtClean="0"/>
              <a:t> </a:t>
            </a:r>
            <a:r>
              <a:rPr lang="en-US" sz="2400" dirty="0" err="1" smtClean="0"/>
              <a:t>веку</a:t>
            </a:r>
            <a:r>
              <a:rPr lang="en-US" sz="2400" dirty="0" smtClean="0"/>
              <a:t> </a:t>
            </a:r>
            <a:r>
              <a:rPr lang="en-US" sz="2400" dirty="0" err="1" smtClean="0"/>
              <a:t>доживела</a:t>
            </a:r>
            <a:r>
              <a:rPr lang="en-US" sz="2400" dirty="0" smtClean="0"/>
              <a:t> </a:t>
            </a:r>
            <a:r>
              <a:rPr lang="en-US" sz="2400" dirty="0" err="1" smtClean="0"/>
              <a:t>велики</a:t>
            </a:r>
            <a:r>
              <a:rPr lang="en-US" sz="2400" dirty="0" smtClean="0"/>
              <a:t> </a:t>
            </a:r>
            <a:r>
              <a:rPr lang="en-US" sz="2400" dirty="0" err="1" smtClean="0"/>
              <a:t>успон</a:t>
            </a:r>
            <a:r>
              <a:rPr lang="en-US" sz="2400" dirty="0" smtClean="0"/>
              <a:t> и </a:t>
            </a:r>
            <a:r>
              <a:rPr lang="en-US" sz="2400" dirty="0" err="1" smtClean="0"/>
              <a:t>оставила</a:t>
            </a:r>
            <a:r>
              <a:rPr lang="en-US" sz="2400" dirty="0" smtClean="0"/>
              <a:t> </a:t>
            </a:r>
            <a:r>
              <a:rPr lang="en-US" sz="2400" dirty="0" err="1" smtClean="0"/>
              <a:t>је</a:t>
            </a:r>
            <a:r>
              <a:rPr lang="en-US" sz="2400" dirty="0" smtClean="0"/>
              <a:t> </a:t>
            </a:r>
            <a:r>
              <a:rPr lang="en-US" sz="2400" dirty="0" err="1" smtClean="0"/>
              <a:t>многе</a:t>
            </a:r>
            <a:r>
              <a:rPr lang="en-US" sz="2400" dirty="0" smtClean="0"/>
              <a:t> </a:t>
            </a:r>
            <a:r>
              <a:rPr lang="en-US" sz="2400" dirty="0" err="1" smtClean="0"/>
              <a:t>грађевине</a:t>
            </a:r>
            <a:r>
              <a:rPr lang="en-US" sz="2400" dirty="0" smtClean="0"/>
              <a:t> </a:t>
            </a:r>
            <a:r>
              <a:rPr lang="en-US" sz="2400" dirty="0" err="1" smtClean="0"/>
              <a:t>које</a:t>
            </a:r>
            <a:r>
              <a:rPr lang="en-US" sz="2400" dirty="0" smtClean="0"/>
              <a:t> </a:t>
            </a:r>
            <a:r>
              <a:rPr lang="en-US" sz="2400" dirty="0" err="1" smtClean="0"/>
              <a:t>су</a:t>
            </a:r>
            <a:r>
              <a:rPr lang="en-US" sz="2400" dirty="0" smtClean="0"/>
              <a:t> </a:t>
            </a:r>
            <a:r>
              <a:rPr lang="en-US" sz="2400" dirty="0" err="1" smtClean="0"/>
              <a:t>данас</a:t>
            </a:r>
            <a:r>
              <a:rPr lang="en-US" sz="2400" dirty="0" smtClean="0"/>
              <a:t> </a:t>
            </a:r>
            <a:r>
              <a:rPr lang="en-US" sz="2400" dirty="0" err="1" smtClean="0"/>
              <a:t>веома</a:t>
            </a:r>
            <a:r>
              <a:rPr lang="en-US" sz="2400" dirty="0" smtClean="0"/>
              <a:t> </a:t>
            </a:r>
            <a:r>
              <a:rPr lang="en-US" sz="2400" dirty="0" err="1" smtClean="0"/>
              <a:t>значајне</a:t>
            </a:r>
            <a:r>
              <a:rPr lang="en-US" sz="2400" dirty="0" smtClean="0"/>
              <a:t>. </a:t>
            </a:r>
            <a:r>
              <a:rPr lang="en-US" sz="2400" dirty="0" err="1" smtClean="0"/>
              <a:t>Архитектура</a:t>
            </a:r>
            <a:r>
              <a:rPr lang="en-US" sz="2400" dirty="0" smtClean="0"/>
              <a:t> </a:t>
            </a:r>
            <a:r>
              <a:rPr lang="en-US" sz="2400" dirty="0" err="1" smtClean="0"/>
              <a:t>се</a:t>
            </a:r>
            <a:r>
              <a:rPr lang="en-US" sz="2400" dirty="0" smtClean="0"/>
              <a:t> </a:t>
            </a:r>
            <a:r>
              <a:rPr lang="en-US" sz="2400" dirty="0" err="1" smtClean="0"/>
              <a:t>углавном</a:t>
            </a:r>
            <a:r>
              <a:rPr lang="en-US" sz="2400" dirty="0" smtClean="0"/>
              <a:t> </a:t>
            </a:r>
            <a:r>
              <a:rPr lang="en-US" sz="2400" dirty="0" err="1" smtClean="0"/>
              <a:t>сводила</a:t>
            </a:r>
            <a:r>
              <a:rPr lang="en-US" sz="2400" dirty="0" smtClean="0"/>
              <a:t> </a:t>
            </a:r>
            <a:r>
              <a:rPr lang="en-US" sz="2400" dirty="0" err="1" smtClean="0"/>
              <a:t>на</a:t>
            </a:r>
            <a:r>
              <a:rPr lang="en-US" sz="2400" dirty="0" smtClean="0"/>
              <a:t> </a:t>
            </a:r>
            <a:r>
              <a:rPr lang="en-US" sz="2400" dirty="0" err="1" smtClean="0"/>
              <a:t>грађење</a:t>
            </a:r>
            <a:r>
              <a:rPr lang="en-US" sz="2400" dirty="0" smtClean="0"/>
              <a:t> </a:t>
            </a:r>
            <a:r>
              <a:rPr lang="en-US" sz="2400" dirty="0" err="1" smtClean="0"/>
              <a:t>утврђења</a:t>
            </a:r>
            <a:r>
              <a:rPr lang="en-US" sz="2400" dirty="0" smtClean="0"/>
              <a:t> и </a:t>
            </a:r>
            <a:r>
              <a:rPr lang="en-US" sz="2400" dirty="0" err="1" smtClean="0"/>
              <a:t>цркви</a:t>
            </a:r>
            <a:r>
              <a:rPr lang="en-US" sz="2400" dirty="0" smtClean="0"/>
              <a:t> </a:t>
            </a:r>
            <a:r>
              <a:rPr lang="en-US" sz="2400" dirty="0" err="1" smtClean="0"/>
              <a:t>или</a:t>
            </a:r>
            <a:r>
              <a:rPr lang="en-US" sz="2400" dirty="0" smtClean="0"/>
              <a:t> </a:t>
            </a:r>
            <a:r>
              <a:rPr lang="en-US" sz="2400" dirty="0" err="1" smtClean="0"/>
              <a:t>манастира</a:t>
            </a:r>
            <a:r>
              <a:rPr lang="en-US" sz="2400" dirty="0" smtClean="0"/>
              <a:t> </a:t>
            </a:r>
            <a:r>
              <a:rPr lang="en-US" sz="2400" dirty="0" err="1" smtClean="0"/>
              <a:t>изато</a:t>
            </a:r>
            <a:r>
              <a:rPr lang="en-US" sz="2400" dirty="0" smtClean="0"/>
              <a:t> </a:t>
            </a:r>
            <a:r>
              <a:rPr lang="en-US" sz="2400" dirty="0" err="1" smtClean="0"/>
              <a:t>што</a:t>
            </a:r>
            <a:r>
              <a:rPr lang="en-US" sz="2400" dirty="0" smtClean="0"/>
              <a:t> </a:t>
            </a:r>
            <a:r>
              <a:rPr lang="en-US" sz="2400" dirty="0" err="1" smtClean="0"/>
              <a:t>се</a:t>
            </a:r>
            <a:r>
              <a:rPr lang="en-US" sz="2400" dirty="0" smtClean="0"/>
              <a:t> </a:t>
            </a:r>
            <a:r>
              <a:rPr lang="en-US" sz="2400" dirty="0" err="1" smtClean="0"/>
              <a:t>држава</a:t>
            </a:r>
            <a:r>
              <a:rPr lang="en-US" sz="2400" dirty="0" smtClean="0"/>
              <a:t> у </a:t>
            </a:r>
            <a:r>
              <a:rPr lang="en-US" sz="2400" dirty="0" err="1" smtClean="0"/>
              <a:t>многоме</a:t>
            </a:r>
            <a:r>
              <a:rPr lang="en-US" sz="2400" dirty="0" smtClean="0"/>
              <a:t> </a:t>
            </a:r>
            <a:r>
              <a:rPr lang="en-US" sz="2400" dirty="0" err="1" smtClean="0"/>
              <a:t>ослањала</a:t>
            </a:r>
            <a:r>
              <a:rPr lang="en-US" sz="2400" dirty="0" smtClean="0"/>
              <a:t> </a:t>
            </a:r>
            <a:r>
              <a:rPr lang="en-US" sz="2400" dirty="0" err="1" smtClean="0"/>
              <a:t>на</a:t>
            </a:r>
            <a:r>
              <a:rPr lang="en-US" sz="2400" dirty="0" smtClean="0"/>
              <a:t> </a:t>
            </a:r>
            <a:r>
              <a:rPr lang="en-US" sz="2400" dirty="0" err="1" smtClean="0"/>
              <a:t>цркву</a:t>
            </a:r>
            <a:r>
              <a:rPr lang="en-US" sz="2400" dirty="0" smtClean="0"/>
              <a:t>. </a:t>
            </a:r>
            <a:r>
              <a:rPr lang="en-US" sz="2400" dirty="0" err="1" smtClean="0"/>
              <a:t>Почевши</a:t>
            </a:r>
            <a:r>
              <a:rPr lang="en-US" sz="2400" dirty="0" smtClean="0"/>
              <a:t> </a:t>
            </a:r>
            <a:r>
              <a:rPr lang="en-US" sz="2400" dirty="0" err="1" smtClean="0"/>
              <a:t>са</a:t>
            </a:r>
            <a:r>
              <a:rPr lang="en-US" sz="2400" dirty="0" smtClean="0"/>
              <a:t> </a:t>
            </a:r>
            <a:r>
              <a:rPr lang="en-US" sz="2400" dirty="0" err="1" smtClean="0"/>
              <a:t>владавином</a:t>
            </a:r>
            <a:r>
              <a:rPr lang="en-US" sz="2400" dirty="0" smtClean="0"/>
              <a:t> </a:t>
            </a:r>
            <a:r>
              <a:rPr lang="en-US" sz="2400" dirty="0" err="1" smtClean="0"/>
              <a:t>Немањића</a:t>
            </a:r>
            <a:r>
              <a:rPr lang="en-US" sz="2400" dirty="0" smtClean="0"/>
              <a:t> и </a:t>
            </a:r>
            <a:r>
              <a:rPr lang="en-US" sz="2400" dirty="0" err="1" smtClean="0"/>
              <a:t>настанком</a:t>
            </a:r>
            <a:r>
              <a:rPr lang="en-US" sz="2400" dirty="0" smtClean="0"/>
              <a:t> </a:t>
            </a:r>
            <a:r>
              <a:rPr lang="en-US" sz="2400" dirty="0" err="1" smtClean="0"/>
              <a:t>јадинствене</a:t>
            </a:r>
            <a:r>
              <a:rPr lang="en-US" sz="2400" dirty="0" smtClean="0"/>
              <a:t> </a:t>
            </a:r>
            <a:r>
              <a:rPr lang="en-US" sz="2400" dirty="0" err="1" smtClean="0"/>
              <a:t>српске</a:t>
            </a:r>
            <a:r>
              <a:rPr lang="en-US" sz="2400" dirty="0" smtClean="0"/>
              <a:t> </a:t>
            </a:r>
            <a:r>
              <a:rPr lang="en-US" sz="2400" dirty="0" err="1" smtClean="0"/>
              <a:t>државе</a:t>
            </a:r>
            <a:r>
              <a:rPr lang="en-US" sz="2400" dirty="0" smtClean="0"/>
              <a:t>, </a:t>
            </a:r>
            <a:r>
              <a:rPr lang="en-US" sz="2400" dirty="0" err="1" smtClean="0"/>
              <a:t>развила</a:t>
            </a:r>
            <a:r>
              <a:rPr lang="en-US" sz="2400" dirty="0" smtClean="0"/>
              <a:t> </a:t>
            </a:r>
            <a:r>
              <a:rPr lang="en-US" sz="2400" dirty="0" err="1" smtClean="0"/>
              <a:t>су</a:t>
            </a:r>
            <a:r>
              <a:rPr lang="en-US" sz="2400" dirty="0" smtClean="0"/>
              <a:t> </a:t>
            </a:r>
            <a:r>
              <a:rPr lang="en-US" sz="2400" dirty="0" err="1" smtClean="0"/>
              <a:t>се</a:t>
            </a:r>
            <a:r>
              <a:rPr lang="en-US" sz="2400" dirty="0" smtClean="0"/>
              <a:t> </a:t>
            </a:r>
            <a:r>
              <a:rPr lang="en-US" sz="2400" dirty="0" err="1" smtClean="0"/>
              <a:t>три</a:t>
            </a:r>
            <a:r>
              <a:rPr lang="en-US" sz="2400" dirty="0" smtClean="0"/>
              <a:t> </a:t>
            </a:r>
            <a:r>
              <a:rPr lang="en-US" sz="2400" dirty="0" err="1" smtClean="0"/>
              <a:t>главна</a:t>
            </a:r>
            <a:r>
              <a:rPr lang="en-US" sz="2400" dirty="0" smtClean="0"/>
              <a:t> </a:t>
            </a:r>
            <a:r>
              <a:rPr lang="en-US" sz="2400" dirty="0" err="1" smtClean="0"/>
              <a:t>стила</a:t>
            </a:r>
            <a:endParaRPr lang="en-US" sz="2400" dirty="0"/>
          </a:p>
        </p:txBody>
      </p:sp>
      <p:pic>
        <p:nvPicPr>
          <p:cNvPr id="4" name="Picture 3" descr="Nemanjic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3786190"/>
            <a:ext cx="4771793" cy="271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Рашки</a:t>
            </a:r>
            <a:r>
              <a:rPr lang="en-US" dirty="0" smtClean="0"/>
              <a:t> </a:t>
            </a:r>
            <a:r>
              <a:rPr lang="en-US" dirty="0" err="1" smtClean="0"/>
              <a:t>стил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743781"/>
          </a:xfrm>
        </p:spPr>
        <p:txBody>
          <a:bodyPr>
            <a:normAutofit/>
          </a:bodyPr>
          <a:lstStyle/>
          <a:p>
            <a:r>
              <a:rPr lang="sr-Cyrl-RS" sz="2400" dirty="0" smtClean="0"/>
              <a:t>Н</a:t>
            </a:r>
            <a:r>
              <a:rPr lang="en-US" sz="2400" dirty="0" err="1" smtClean="0"/>
              <a:t>астаје</a:t>
            </a:r>
            <a:r>
              <a:rPr lang="en-US" sz="2400" dirty="0" smtClean="0"/>
              <a:t> </a:t>
            </a:r>
            <a:r>
              <a:rPr lang="en-US" sz="2400" dirty="0" err="1" smtClean="0"/>
              <a:t>током</a:t>
            </a:r>
            <a:r>
              <a:rPr lang="en-US" sz="2400" dirty="0" smtClean="0"/>
              <a:t> </a:t>
            </a:r>
            <a:r>
              <a:rPr lang="en-US" sz="2400" dirty="0" err="1" smtClean="0"/>
              <a:t>формирања</a:t>
            </a:r>
            <a:r>
              <a:rPr lang="en-US" sz="2400" dirty="0" smtClean="0"/>
              <a:t> </a:t>
            </a:r>
            <a:r>
              <a:rPr lang="en-US" sz="2400" dirty="0" err="1" smtClean="0"/>
              <a:t>државе</a:t>
            </a:r>
            <a:r>
              <a:rPr lang="en-US" sz="2400" dirty="0" smtClean="0"/>
              <a:t> </a:t>
            </a:r>
            <a:r>
              <a:rPr lang="en-US" sz="2400" dirty="0" err="1" smtClean="0"/>
              <a:t>Стефана</a:t>
            </a:r>
            <a:r>
              <a:rPr lang="en-US" sz="2400" dirty="0" smtClean="0"/>
              <a:t> </a:t>
            </a:r>
            <a:r>
              <a:rPr lang="en-US" sz="2400" dirty="0" err="1" smtClean="0"/>
              <a:t>Немање</a:t>
            </a:r>
            <a:r>
              <a:rPr lang="en-US" sz="2400" dirty="0" smtClean="0"/>
              <a:t>. </a:t>
            </a:r>
            <a:r>
              <a:rPr lang="en-US" sz="2400" dirty="0" err="1" smtClean="0"/>
              <a:t>Узор</a:t>
            </a:r>
            <a:r>
              <a:rPr lang="en-US" sz="2400" dirty="0" smtClean="0"/>
              <a:t> </a:t>
            </a:r>
            <a:r>
              <a:rPr lang="en-US" sz="2400" dirty="0" err="1" smtClean="0"/>
              <a:t>овог</a:t>
            </a:r>
            <a:r>
              <a:rPr lang="en-US" sz="2400" dirty="0" smtClean="0"/>
              <a:t> </a:t>
            </a:r>
            <a:r>
              <a:rPr lang="en-US" sz="2400" dirty="0" err="1" smtClean="0"/>
              <a:t>правца</a:t>
            </a:r>
            <a:r>
              <a:rPr lang="en-US" sz="2400" dirty="0" smtClean="0"/>
              <a:t> </a:t>
            </a:r>
            <a:r>
              <a:rPr lang="en-US" sz="2400" dirty="0" err="1" smtClean="0"/>
              <a:t>су</a:t>
            </a:r>
            <a:r>
              <a:rPr lang="en-US" sz="2400" dirty="0" smtClean="0"/>
              <a:t> </a:t>
            </a:r>
            <a:r>
              <a:rPr lang="en-US" sz="2400" dirty="0" err="1" smtClean="0"/>
              <a:t>чиниле</a:t>
            </a:r>
            <a:r>
              <a:rPr lang="en-US" sz="2400" dirty="0" smtClean="0"/>
              <a:t> </a:t>
            </a:r>
            <a:r>
              <a:rPr lang="en-US" sz="2400" dirty="0" err="1" smtClean="0"/>
              <a:t>византијска</a:t>
            </a:r>
            <a:r>
              <a:rPr lang="en-US" sz="2400" dirty="0" smtClean="0"/>
              <a:t> и </a:t>
            </a:r>
            <a:r>
              <a:rPr lang="en-US" sz="2400" dirty="0" err="1" smtClean="0"/>
              <a:t>романичка</a:t>
            </a:r>
            <a:r>
              <a:rPr lang="en-US" sz="2400" dirty="0" smtClean="0"/>
              <a:t> </a:t>
            </a:r>
            <a:r>
              <a:rPr lang="en-US" sz="2400" dirty="0" err="1" smtClean="0"/>
              <a:t>архитектура</a:t>
            </a:r>
            <a:r>
              <a:rPr lang="en-US" sz="2400" dirty="0" smtClean="0"/>
              <a:t>, </a:t>
            </a:r>
            <a:r>
              <a:rPr lang="en-US" sz="2400" dirty="0" err="1" smtClean="0"/>
              <a:t>одликују</a:t>
            </a:r>
            <a:r>
              <a:rPr lang="en-US" sz="2400" dirty="0" smtClean="0"/>
              <a:t> </a:t>
            </a:r>
            <a:r>
              <a:rPr lang="en-US" sz="2400" dirty="0" err="1" smtClean="0"/>
              <a:t>га</a:t>
            </a:r>
            <a:r>
              <a:rPr lang="en-US" sz="2400" dirty="0" smtClean="0"/>
              <a:t> </a:t>
            </a:r>
            <a:r>
              <a:rPr lang="en-US" sz="2400" dirty="0" err="1" smtClean="0"/>
              <a:t>једнобродне</a:t>
            </a:r>
            <a:r>
              <a:rPr lang="en-US" sz="2400" dirty="0" smtClean="0"/>
              <a:t> </a:t>
            </a:r>
            <a:r>
              <a:rPr lang="en-US" sz="2400" dirty="0" err="1" smtClean="0"/>
              <a:t>грађевине</a:t>
            </a:r>
            <a:r>
              <a:rPr lang="en-US" sz="2400" dirty="0" smtClean="0"/>
              <a:t> </a:t>
            </a:r>
            <a:r>
              <a:rPr lang="en-US" sz="2400" dirty="0" err="1" smtClean="0"/>
              <a:t>са</a:t>
            </a:r>
            <a:r>
              <a:rPr lang="en-US" sz="2400" dirty="0" smtClean="0"/>
              <a:t> </a:t>
            </a:r>
            <a:r>
              <a:rPr lang="en-US" sz="2400" dirty="0" err="1" smtClean="0"/>
              <a:t>једном</a:t>
            </a:r>
            <a:r>
              <a:rPr lang="en-US" sz="2400" dirty="0" smtClean="0"/>
              <a:t> </a:t>
            </a:r>
            <a:r>
              <a:rPr lang="en-US" sz="2400" dirty="0" err="1" smtClean="0"/>
              <a:t>куполом</a:t>
            </a:r>
            <a:r>
              <a:rPr lang="en-US" sz="2400" dirty="0" smtClean="0"/>
              <a:t>. </a:t>
            </a:r>
            <a:r>
              <a:rPr lang="en-US" sz="2400" dirty="0" err="1" smtClean="0"/>
              <a:t>Споља</a:t>
            </a:r>
            <a:r>
              <a:rPr lang="en-US" sz="2400" dirty="0" smtClean="0"/>
              <a:t> </a:t>
            </a:r>
            <a:r>
              <a:rPr lang="en-US" sz="2400" dirty="0" err="1" smtClean="0"/>
              <a:t>грађевине</a:t>
            </a:r>
            <a:r>
              <a:rPr lang="en-US" sz="2400" dirty="0" smtClean="0"/>
              <a:t> </a:t>
            </a:r>
            <a:r>
              <a:rPr lang="en-US" sz="2400" dirty="0" err="1" smtClean="0"/>
              <a:t>изгледају</a:t>
            </a:r>
            <a:r>
              <a:rPr lang="en-US" sz="2400" dirty="0" smtClean="0"/>
              <a:t> </a:t>
            </a:r>
            <a:r>
              <a:rPr lang="en-US" sz="2400" dirty="0" err="1" smtClean="0"/>
              <a:t>као</a:t>
            </a:r>
            <a:r>
              <a:rPr lang="en-US" sz="2400" dirty="0" smtClean="0"/>
              <a:t> </a:t>
            </a:r>
            <a:r>
              <a:rPr lang="en-US" sz="2400" dirty="0" err="1" smtClean="0"/>
              <a:t>да</a:t>
            </a:r>
            <a:r>
              <a:rPr lang="en-US" sz="2400" dirty="0" smtClean="0"/>
              <a:t> </a:t>
            </a:r>
            <a:r>
              <a:rPr lang="en-US" sz="2400" dirty="0" err="1" smtClean="0"/>
              <a:t>имају</a:t>
            </a:r>
            <a:r>
              <a:rPr lang="en-US" sz="2400" dirty="0" smtClean="0"/>
              <a:t> </a:t>
            </a:r>
            <a:r>
              <a:rPr lang="en-US" sz="2400" dirty="0" err="1" smtClean="0"/>
              <a:t>три</a:t>
            </a:r>
            <a:r>
              <a:rPr lang="en-US" sz="2400" dirty="0" smtClean="0"/>
              <a:t> </a:t>
            </a:r>
            <a:r>
              <a:rPr lang="en-US" sz="2400" dirty="0" err="1" smtClean="0"/>
              <a:t>брода</a:t>
            </a:r>
            <a:r>
              <a:rPr lang="en-US" sz="2400" dirty="0" smtClean="0"/>
              <a:t>, </a:t>
            </a:r>
            <a:r>
              <a:rPr lang="en-US" sz="2400" dirty="0" err="1" smtClean="0"/>
              <a:t>иако</a:t>
            </a:r>
            <a:r>
              <a:rPr lang="en-US" sz="2400" dirty="0" smtClean="0"/>
              <a:t> </a:t>
            </a:r>
            <a:r>
              <a:rPr lang="en-US" sz="2400" dirty="0" err="1" smtClean="0"/>
              <a:t>то</a:t>
            </a:r>
            <a:r>
              <a:rPr lang="en-US" sz="2400" dirty="0" smtClean="0"/>
              <a:t> </a:t>
            </a:r>
            <a:r>
              <a:rPr lang="en-US" sz="2400" dirty="0" err="1" smtClean="0"/>
              <a:t>није</a:t>
            </a:r>
            <a:r>
              <a:rPr lang="en-US" sz="2400" dirty="0" smtClean="0"/>
              <a:t> </a:t>
            </a:r>
            <a:r>
              <a:rPr lang="en-US" sz="2400" dirty="0" err="1" smtClean="0"/>
              <a:t>случај</a:t>
            </a:r>
            <a:r>
              <a:rPr lang="en-US" sz="2400" dirty="0" smtClean="0"/>
              <a:t>, </a:t>
            </a:r>
            <a:r>
              <a:rPr lang="en-US" sz="2400" dirty="0" err="1" smtClean="0"/>
              <a:t>па</a:t>
            </a:r>
            <a:r>
              <a:rPr lang="en-US" sz="2400" dirty="0" smtClean="0"/>
              <a:t> </a:t>
            </a:r>
            <a:r>
              <a:rPr lang="en-US" sz="2400" dirty="0" err="1" smtClean="0"/>
              <a:t>долази</a:t>
            </a:r>
            <a:r>
              <a:rPr lang="en-US" sz="2400" dirty="0" smtClean="0"/>
              <a:t> </a:t>
            </a:r>
            <a:r>
              <a:rPr lang="en-US" sz="2400" dirty="0" err="1" smtClean="0"/>
              <a:t>до</a:t>
            </a:r>
            <a:r>
              <a:rPr lang="en-US" sz="2400" dirty="0" smtClean="0"/>
              <a:t> </a:t>
            </a:r>
            <a:r>
              <a:rPr lang="en-US" sz="2400" dirty="0" err="1" smtClean="0"/>
              <a:t>појаве</a:t>
            </a:r>
            <a:r>
              <a:rPr lang="en-US" sz="2400" dirty="0" smtClean="0"/>
              <a:t> „</a:t>
            </a:r>
            <a:r>
              <a:rPr lang="en-US" sz="2400" dirty="0" err="1" smtClean="0"/>
              <a:t>лажне</a:t>
            </a:r>
            <a:r>
              <a:rPr lang="en-US" sz="2400" dirty="0" smtClean="0"/>
              <a:t> </a:t>
            </a:r>
            <a:r>
              <a:rPr lang="en-US" sz="2400" dirty="0" err="1" smtClean="0"/>
              <a:t>тробродности</a:t>
            </a:r>
            <a:r>
              <a:rPr lang="en-US" sz="2400" dirty="0" smtClean="0"/>
              <a:t>“.</a:t>
            </a:r>
            <a:endParaRPr lang="sr-Cyrl-RS" sz="2400" dirty="0" smtClean="0"/>
          </a:p>
          <a:p>
            <a:endParaRPr lang="en-US" sz="2400" dirty="0"/>
          </a:p>
        </p:txBody>
      </p:sp>
      <p:pic>
        <p:nvPicPr>
          <p:cNvPr id="5" name="Picture 4" descr="Studen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4143380"/>
            <a:ext cx="3500461" cy="2214969"/>
          </a:xfrm>
          <a:prstGeom prst="rect">
            <a:avLst/>
          </a:prstGeom>
        </p:spPr>
      </p:pic>
      <p:pic>
        <p:nvPicPr>
          <p:cNvPr id="6" name="Picture 5" descr="Zica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3124" y="4143380"/>
            <a:ext cx="3332616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86789"/>
          </a:xfrm>
        </p:spPr>
        <p:txBody>
          <a:bodyPr/>
          <a:lstStyle/>
          <a:p>
            <a:r>
              <a:rPr lang="en-US" sz="2400" dirty="0" err="1" smtClean="0"/>
              <a:t>Најпознатија</a:t>
            </a:r>
            <a:r>
              <a:rPr lang="en-US" sz="2400" dirty="0" smtClean="0"/>
              <a:t> </a:t>
            </a:r>
            <a:r>
              <a:rPr lang="en-US" sz="2400" dirty="0" err="1" smtClean="0"/>
              <a:t>дела</a:t>
            </a:r>
            <a:r>
              <a:rPr lang="en-US" sz="2400" dirty="0" smtClean="0"/>
              <a:t> </a:t>
            </a:r>
            <a:r>
              <a:rPr lang="en-US" sz="2400" dirty="0" err="1" smtClean="0"/>
              <a:t>из</a:t>
            </a:r>
            <a:r>
              <a:rPr lang="en-US" sz="2400" dirty="0" smtClean="0"/>
              <a:t> </a:t>
            </a:r>
            <a:r>
              <a:rPr lang="en-US" sz="2400" dirty="0" err="1" smtClean="0"/>
              <a:t>овог</a:t>
            </a:r>
            <a:r>
              <a:rPr lang="en-US" sz="2400" dirty="0" smtClean="0"/>
              <a:t> </a:t>
            </a:r>
            <a:r>
              <a:rPr lang="en-US" sz="2400" dirty="0" err="1" smtClean="0"/>
              <a:t>периода</a:t>
            </a:r>
            <a:r>
              <a:rPr lang="en-US" sz="2400" dirty="0" smtClean="0"/>
              <a:t> </a:t>
            </a:r>
            <a:r>
              <a:rPr lang="en-US" sz="2400" dirty="0" err="1" smtClean="0"/>
              <a:t>су</a:t>
            </a:r>
            <a:r>
              <a:rPr lang="en-US" sz="2400" dirty="0" smtClean="0"/>
              <a:t> </a:t>
            </a:r>
            <a:r>
              <a:rPr lang="en-US" sz="2400" dirty="0" err="1" smtClean="0"/>
              <a:t>задужбине</a:t>
            </a:r>
            <a:r>
              <a:rPr lang="en-US" sz="2400" dirty="0" smtClean="0"/>
              <a:t> </a:t>
            </a:r>
            <a:r>
              <a:rPr lang="en-US" sz="2400" dirty="0" err="1" smtClean="0"/>
              <a:t>које</a:t>
            </a:r>
            <a:r>
              <a:rPr lang="en-US" sz="2400" dirty="0" smtClean="0"/>
              <a:t> </a:t>
            </a:r>
            <a:r>
              <a:rPr lang="en-US" sz="2400" dirty="0" err="1" smtClean="0"/>
              <a:t>су</a:t>
            </a:r>
            <a:r>
              <a:rPr lang="en-US" sz="2400" dirty="0" smtClean="0"/>
              <a:t> </a:t>
            </a:r>
            <a:r>
              <a:rPr lang="en-US" sz="2400" dirty="0" err="1" smtClean="0"/>
              <a:t>градили</a:t>
            </a:r>
            <a:r>
              <a:rPr lang="en-US" sz="2400" dirty="0" smtClean="0"/>
              <a:t> </a:t>
            </a:r>
            <a:r>
              <a:rPr lang="en-US" sz="2400" dirty="0" err="1" smtClean="0"/>
              <a:t>Немањићи</a:t>
            </a:r>
            <a:r>
              <a:rPr lang="en-US" sz="2400" dirty="0" smtClean="0"/>
              <a:t>.</a:t>
            </a:r>
            <a:endParaRPr lang="sr-Cyrl-RS" sz="2400" dirty="0" smtClean="0"/>
          </a:p>
          <a:p>
            <a:r>
              <a:rPr lang="sr-Cyrl-RS" sz="2400" dirty="0" smtClean="0"/>
              <a:t>Студеница, Жича, Морача, Сопоћани, Градац, Црква Светог Ахилија...</a:t>
            </a:r>
          </a:p>
          <a:p>
            <a:endParaRPr lang="sr-Cyrl-RS" sz="2800" dirty="0" smtClean="0"/>
          </a:p>
          <a:p>
            <a:endParaRPr lang="en-US" sz="2800" dirty="0"/>
          </a:p>
        </p:txBody>
      </p:sp>
      <p:pic>
        <p:nvPicPr>
          <p:cNvPr id="5" name="Picture 4" descr="manastir-sopocani-kod-novog-paza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201" y="1928802"/>
            <a:ext cx="3321699" cy="2357454"/>
          </a:xfrm>
          <a:prstGeom prst="rect">
            <a:avLst/>
          </a:prstGeom>
        </p:spPr>
      </p:pic>
      <p:pic>
        <p:nvPicPr>
          <p:cNvPr id="6" name="Picture 5" descr="Manastir_Gradac_kod_Raške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2143116"/>
            <a:ext cx="2943874" cy="2143140"/>
          </a:xfrm>
          <a:prstGeom prst="rect">
            <a:avLst/>
          </a:prstGeom>
        </p:spPr>
      </p:pic>
      <p:pic>
        <p:nvPicPr>
          <p:cNvPr id="7" name="Picture 6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3" y="4429132"/>
            <a:ext cx="3286147" cy="2177723"/>
          </a:xfrm>
          <a:prstGeom prst="rect">
            <a:avLst/>
          </a:prstGeom>
        </p:spPr>
      </p:pic>
      <p:pic>
        <p:nvPicPr>
          <p:cNvPr id="8" name="Picture 7" descr="morač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166" y="4429132"/>
            <a:ext cx="2872036" cy="2151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Српско-византијски</a:t>
            </a:r>
            <a:r>
              <a:rPr lang="en-US" dirty="0" smtClean="0"/>
              <a:t> </a:t>
            </a:r>
            <a:r>
              <a:rPr lang="en-US" dirty="0" err="1" smtClean="0"/>
              <a:t>стил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/>
              <a:t>Овај </a:t>
            </a:r>
            <a:r>
              <a:rPr lang="en-US" sz="2400" dirty="0" err="1" smtClean="0"/>
              <a:t>стил</a:t>
            </a:r>
            <a:r>
              <a:rPr lang="en-US" sz="2400" dirty="0" smtClean="0"/>
              <a:t> </a:t>
            </a:r>
            <a:r>
              <a:rPr lang="en-US" sz="2400" dirty="0" err="1" smtClean="0"/>
              <a:t>градње</a:t>
            </a:r>
            <a:r>
              <a:rPr lang="en-US" sz="2400" dirty="0" smtClean="0"/>
              <a:t> </a:t>
            </a:r>
            <a:r>
              <a:rPr lang="en-US" sz="2400" dirty="0" err="1" smtClean="0"/>
              <a:t>је</a:t>
            </a:r>
            <a:r>
              <a:rPr lang="en-US" sz="2400" dirty="0" smtClean="0"/>
              <a:t> </a:t>
            </a:r>
            <a:r>
              <a:rPr lang="en-US" sz="2400" dirty="0" err="1" smtClean="0"/>
              <a:t>започео</a:t>
            </a:r>
            <a:r>
              <a:rPr lang="en-US" sz="2400" dirty="0" smtClean="0"/>
              <a:t> </a:t>
            </a:r>
            <a:r>
              <a:rPr lang="en-US" sz="2400" dirty="0" err="1" smtClean="0"/>
              <a:t>са</a:t>
            </a:r>
            <a:r>
              <a:rPr lang="en-US" sz="2400" dirty="0" smtClean="0"/>
              <a:t> </a:t>
            </a:r>
            <a:r>
              <a:rPr lang="en-US" sz="2400" dirty="0" err="1" smtClean="0"/>
              <a:t>владавином</a:t>
            </a:r>
            <a:r>
              <a:rPr lang="en-US" sz="2400" dirty="0" smtClean="0"/>
              <a:t> </a:t>
            </a:r>
            <a:r>
              <a:rPr lang="en-US" sz="2400" dirty="0" err="1" smtClean="0"/>
              <a:t>краља</a:t>
            </a:r>
            <a:r>
              <a:rPr lang="en-US" sz="2400" dirty="0" smtClean="0"/>
              <a:t> </a:t>
            </a:r>
            <a:r>
              <a:rPr lang="en-US" sz="2400" dirty="0" err="1" smtClean="0"/>
              <a:t>Милутина</a:t>
            </a:r>
            <a:r>
              <a:rPr lang="en-US" sz="2400" dirty="0" smtClean="0"/>
              <a:t>, </a:t>
            </a:r>
            <a:r>
              <a:rPr lang="en-US" sz="2400" dirty="0" err="1" smtClean="0"/>
              <a:t>док</a:t>
            </a:r>
            <a:r>
              <a:rPr lang="en-US" sz="2400" dirty="0" smtClean="0"/>
              <a:t> </a:t>
            </a:r>
            <a:r>
              <a:rPr lang="en-US" sz="2400" dirty="0" err="1" smtClean="0"/>
              <a:t>се</a:t>
            </a:r>
            <a:r>
              <a:rPr lang="en-US" sz="2400" dirty="0" smtClean="0"/>
              <a:t> </a:t>
            </a:r>
            <a:r>
              <a:rPr lang="en-US" sz="2400" dirty="0" err="1" smtClean="0"/>
              <a:t>Ромејска</a:t>
            </a:r>
            <a:r>
              <a:rPr lang="en-US" sz="2400" dirty="0" smtClean="0"/>
              <a:t> </a:t>
            </a:r>
            <a:r>
              <a:rPr lang="en-US" sz="2400" dirty="0" err="1" smtClean="0"/>
              <a:t>империја</a:t>
            </a:r>
            <a:r>
              <a:rPr lang="en-US" sz="2400" dirty="0" smtClean="0"/>
              <a:t> </a:t>
            </a:r>
            <a:r>
              <a:rPr lang="en-US" sz="2400" dirty="0" err="1" smtClean="0"/>
              <a:t>обнављала</a:t>
            </a:r>
            <a:r>
              <a:rPr lang="en-US" sz="2400" dirty="0" smtClean="0"/>
              <a:t> </a:t>
            </a:r>
            <a:r>
              <a:rPr lang="en-US" sz="2400" dirty="0" err="1" smtClean="0"/>
              <a:t>од</a:t>
            </a:r>
            <a:r>
              <a:rPr lang="en-US" sz="2400" dirty="0" smtClean="0"/>
              <a:t> </a:t>
            </a:r>
            <a:r>
              <a:rPr lang="en-US" sz="2400" dirty="0" err="1" smtClean="0"/>
              <a:t>полувековне</a:t>
            </a:r>
            <a:r>
              <a:rPr lang="en-US" sz="2400" dirty="0" smtClean="0"/>
              <a:t> </a:t>
            </a:r>
            <a:r>
              <a:rPr lang="en-US" sz="2400" dirty="0" err="1" smtClean="0"/>
              <a:t>превласти</a:t>
            </a:r>
            <a:r>
              <a:rPr lang="en-US" sz="2400" dirty="0" smtClean="0"/>
              <a:t> </a:t>
            </a:r>
            <a:r>
              <a:rPr lang="en-US" sz="2400" dirty="0" err="1" smtClean="0"/>
              <a:t>крсташа</a:t>
            </a:r>
            <a:r>
              <a:rPr lang="en-US" sz="2400" dirty="0" smtClean="0"/>
              <a:t>. </a:t>
            </a:r>
            <a:r>
              <a:rPr lang="en-US" sz="2400" dirty="0" err="1" smtClean="0"/>
              <a:t>Овај</a:t>
            </a:r>
            <a:r>
              <a:rPr lang="en-US" sz="2400" dirty="0" smtClean="0"/>
              <a:t> </a:t>
            </a:r>
            <a:r>
              <a:rPr lang="en-US" sz="2400" dirty="0" err="1" smtClean="0"/>
              <a:t>стил</a:t>
            </a:r>
            <a:r>
              <a:rPr lang="en-US" sz="2400" dirty="0" smtClean="0"/>
              <a:t> </a:t>
            </a:r>
            <a:r>
              <a:rPr lang="en-US" sz="2400" dirty="0" err="1" smtClean="0"/>
              <a:t>се</a:t>
            </a:r>
            <a:r>
              <a:rPr lang="en-US" sz="2400" dirty="0" smtClean="0"/>
              <a:t> </a:t>
            </a:r>
            <a:r>
              <a:rPr lang="en-US" sz="2400" dirty="0" err="1" smtClean="0"/>
              <a:t>назива</a:t>
            </a:r>
            <a:r>
              <a:rPr lang="en-US" sz="2400" dirty="0" smtClean="0"/>
              <a:t> и </a:t>
            </a:r>
            <a:r>
              <a:rPr lang="en-US" sz="2400" dirty="0" err="1" smtClean="0"/>
              <a:t>вардарски</a:t>
            </a:r>
            <a:r>
              <a:rPr lang="en-US" sz="2400" dirty="0" smtClean="0"/>
              <a:t> </a:t>
            </a:r>
            <a:r>
              <a:rPr lang="en-US" sz="2400" dirty="0" err="1" smtClean="0"/>
              <a:t>стил</a:t>
            </a:r>
            <a:r>
              <a:rPr lang="en-US" sz="2400" dirty="0" smtClean="0"/>
              <a:t>, </a:t>
            </a:r>
            <a:r>
              <a:rPr lang="en-US" sz="2400" dirty="0" err="1" smtClean="0"/>
              <a:t>зато</a:t>
            </a:r>
            <a:r>
              <a:rPr lang="en-US" sz="2400" dirty="0" smtClean="0"/>
              <a:t> </a:t>
            </a:r>
            <a:r>
              <a:rPr lang="en-US" sz="2400" dirty="0" err="1" smtClean="0"/>
              <a:t>што</a:t>
            </a:r>
            <a:r>
              <a:rPr lang="en-US" sz="2400" dirty="0" smtClean="0"/>
              <a:t> </a:t>
            </a:r>
            <a:r>
              <a:rPr lang="en-US" sz="2400" dirty="0" err="1" smtClean="0"/>
              <a:t>се</a:t>
            </a:r>
            <a:r>
              <a:rPr lang="en-US" sz="2400" dirty="0" smtClean="0"/>
              <a:t> </a:t>
            </a:r>
            <a:r>
              <a:rPr lang="en-US" sz="2400" dirty="0" err="1" smtClean="0"/>
              <a:t>развио</a:t>
            </a:r>
            <a:r>
              <a:rPr lang="en-US" sz="2400" dirty="0" smtClean="0"/>
              <a:t> у </a:t>
            </a:r>
            <a:r>
              <a:rPr lang="en-US" sz="2400" dirty="0" err="1" smtClean="0"/>
              <a:t>сливу</a:t>
            </a:r>
            <a:r>
              <a:rPr lang="en-US" sz="2400" dirty="0" smtClean="0"/>
              <a:t> </a:t>
            </a:r>
            <a:r>
              <a:rPr lang="en-US" sz="2400" dirty="0" err="1" smtClean="0"/>
              <a:t>реке</a:t>
            </a:r>
            <a:r>
              <a:rPr lang="en-US" sz="2400" dirty="0" smtClean="0"/>
              <a:t> </a:t>
            </a:r>
            <a:r>
              <a:rPr lang="en-US" sz="2400" dirty="0" err="1" smtClean="0"/>
              <a:t>Вардар</a:t>
            </a:r>
            <a:r>
              <a:rPr lang="en-US" sz="2400" dirty="0" smtClean="0"/>
              <a:t>- у </a:t>
            </a:r>
            <a:r>
              <a:rPr lang="en-US" sz="2400" dirty="0" err="1" smtClean="0"/>
              <a:t>северној</a:t>
            </a:r>
            <a:r>
              <a:rPr lang="en-US" sz="2400" dirty="0" smtClean="0"/>
              <a:t> </a:t>
            </a:r>
            <a:r>
              <a:rPr lang="en-US" sz="2400" dirty="0" err="1" smtClean="0"/>
              <a:t>Македонији</a:t>
            </a:r>
            <a:r>
              <a:rPr lang="en-US" sz="2400" dirty="0" smtClean="0"/>
              <a:t> и </a:t>
            </a:r>
            <a:r>
              <a:rPr lang="en-US" sz="2400" dirty="0" err="1" smtClean="0"/>
              <a:t>на</a:t>
            </a:r>
            <a:r>
              <a:rPr lang="en-US" sz="2400" dirty="0" smtClean="0"/>
              <a:t> </a:t>
            </a:r>
            <a:r>
              <a:rPr lang="en-US" sz="2400" dirty="0" err="1" smtClean="0"/>
              <a:t>просторима</a:t>
            </a:r>
            <a:r>
              <a:rPr lang="en-US" sz="2400" dirty="0" smtClean="0"/>
              <a:t> </a:t>
            </a:r>
            <a:r>
              <a:rPr lang="en-US" sz="2400" dirty="0" err="1" smtClean="0"/>
              <a:t>Косова</a:t>
            </a:r>
            <a:r>
              <a:rPr lang="en-US" sz="2400" dirty="0" smtClean="0"/>
              <a:t> и </a:t>
            </a:r>
            <a:r>
              <a:rPr lang="en-US" sz="2400" dirty="0" err="1" smtClean="0"/>
              <a:t>Метохије</a:t>
            </a:r>
            <a:r>
              <a:rPr lang="en-US" sz="2400" dirty="0" smtClean="0"/>
              <a:t>. </a:t>
            </a:r>
            <a:endParaRPr lang="sr-Cyrl-RS" sz="2400" dirty="0" smtClean="0"/>
          </a:p>
        </p:txBody>
      </p:sp>
      <p:pic>
        <p:nvPicPr>
          <p:cNvPr id="4" name="Picture 3" descr="Gračan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950175"/>
            <a:ext cx="3571899" cy="2355383"/>
          </a:xfrm>
          <a:prstGeom prst="rect">
            <a:avLst/>
          </a:prstGeom>
        </p:spPr>
      </p:pic>
      <p:pic>
        <p:nvPicPr>
          <p:cNvPr id="5" name="Picture 4" descr="tvrdoš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953065"/>
            <a:ext cx="3509970" cy="2337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86789"/>
          </a:xfrm>
        </p:spPr>
        <p:txBody>
          <a:bodyPr>
            <a:normAutofit fontScale="92500"/>
          </a:bodyPr>
          <a:lstStyle/>
          <a:p>
            <a:endParaRPr lang="sr-Cyrl-RS" sz="2400" dirty="0" smtClean="0"/>
          </a:p>
          <a:p>
            <a:r>
              <a:rPr lang="sr-Cyrl-RS" sz="2400" dirty="0" smtClean="0"/>
              <a:t>Ц</a:t>
            </a:r>
            <a:r>
              <a:rPr lang="en-US" sz="2400" dirty="0" err="1" smtClean="0"/>
              <a:t>ркве</a:t>
            </a:r>
            <a:r>
              <a:rPr lang="en-US" sz="2400" dirty="0" smtClean="0"/>
              <a:t> </a:t>
            </a:r>
            <a:r>
              <a:rPr lang="en-US" sz="2400" dirty="0" err="1" smtClean="0"/>
              <a:t>које</a:t>
            </a:r>
            <a:r>
              <a:rPr lang="en-US" sz="2400" dirty="0" smtClean="0"/>
              <a:t> </a:t>
            </a:r>
            <a:r>
              <a:rPr lang="en-US" sz="2400" dirty="0" err="1" smtClean="0"/>
              <a:t>су</a:t>
            </a:r>
            <a:r>
              <a:rPr lang="en-US" sz="2400" dirty="0" smtClean="0"/>
              <a:t> </a:t>
            </a:r>
            <a:r>
              <a:rPr lang="en-US" sz="2400" dirty="0" err="1" smtClean="0"/>
              <a:t>се</a:t>
            </a:r>
            <a:r>
              <a:rPr lang="en-US" sz="2400" dirty="0" smtClean="0"/>
              <a:t> </a:t>
            </a:r>
            <a:r>
              <a:rPr lang="en-US" sz="2400" dirty="0" err="1" smtClean="0"/>
              <a:t>градиле</a:t>
            </a:r>
            <a:r>
              <a:rPr lang="en-US" sz="2400" dirty="0" smtClean="0"/>
              <a:t> у </a:t>
            </a:r>
            <a:r>
              <a:rPr lang="en-US" sz="2400" dirty="0" err="1" smtClean="0"/>
              <a:t>овој</a:t>
            </a:r>
            <a:r>
              <a:rPr lang="en-US" sz="2400" dirty="0" smtClean="0"/>
              <a:t> </a:t>
            </a:r>
            <a:r>
              <a:rPr lang="en-US" sz="2400" dirty="0" err="1" smtClean="0"/>
              <a:t>епохи</a:t>
            </a:r>
            <a:r>
              <a:rPr lang="en-US" sz="2400" dirty="0" smtClean="0"/>
              <a:t>  </a:t>
            </a:r>
            <a:r>
              <a:rPr lang="en-US" sz="2400" dirty="0" err="1" smtClean="0"/>
              <a:t>су</a:t>
            </a:r>
            <a:r>
              <a:rPr lang="en-US" sz="2400" dirty="0" smtClean="0"/>
              <a:t> </a:t>
            </a:r>
            <a:r>
              <a:rPr lang="en-US" sz="2400" dirty="0" err="1" smtClean="0"/>
              <a:t>биле</a:t>
            </a:r>
            <a:r>
              <a:rPr lang="en-US" sz="2400" dirty="0" smtClean="0"/>
              <a:t> </a:t>
            </a:r>
            <a:r>
              <a:rPr lang="en-US" sz="2400" dirty="0" err="1" smtClean="0"/>
              <a:t>уписане</a:t>
            </a:r>
            <a:r>
              <a:rPr lang="en-US" sz="2400" dirty="0" smtClean="0"/>
              <a:t> у </a:t>
            </a:r>
            <a:r>
              <a:rPr lang="en-US" sz="2400" dirty="0" err="1" smtClean="0"/>
              <a:t>крст</a:t>
            </a:r>
            <a:r>
              <a:rPr lang="en-US" sz="2400" dirty="0" smtClean="0"/>
              <a:t>, </a:t>
            </a:r>
            <a:r>
              <a:rPr lang="en-US" sz="2400" dirty="0" err="1" smtClean="0"/>
              <a:t>имале</a:t>
            </a:r>
            <a:r>
              <a:rPr lang="en-US" sz="2400" dirty="0" smtClean="0"/>
              <a:t> </a:t>
            </a:r>
            <a:r>
              <a:rPr lang="en-US" sz="2400" dirty="0" err="1" smtClean="0"/>
              <a:t>су</a:t>
            </a:r>
            <a:r>
              <a:rPr lang="en-US" sz="2400" dirty="0" smtClean="0"/>
              <a:t> </a:t>
            </a:r>
            <a:r>
              <a:rPr lang="en-US" sz="2400" dirty="0" err="1" smtClean="0"/>
              <a:t>једну</a:t>
            </a:r>
            <a:r>
              <a:rPr lang="en-US" sz="2400" dirty="0" smtClean="0"/>
              <a:t> </a:t>
            </a:r>
            <a:r>
              <a:rPr lang="en-US" sz="2400" dirty="0" err="1" smtClean="0"/>
              <a:t>или</a:t>
            </a:r>
            <a:r>
              <a:rPr lang="en-US" sz="2400" dirty="0" smtClean="0"/>
              <a:t> </a:t>
            </a:r>
            <a:r>
              <a:rPr lang="en-US" sz="2400" dirty="0" err="1" smtClean="0"/>
              <a:t>пет</a:t>
            </a:r>
            <a:r>
              <a:rPr lang="en-US" sz="2400" dirty="0" smtClean="0"/>
              <a:t> </a:t>
            </a:r>
            <a:r>
              <a:rPr lang="en-US" sz="2400" dirty="0" err="1" smtClean="0"/>
              <a:t>купола</a:t>
            </a:r>
            <a:r>
              <a:rPr lang="en-US" sz="2400" dirty="0" smtClean="0"/>
              <a:t>, </a:t>
            </a:r>
            <a:r>
              <a:rPr lang="en-US" sz="2400" dirty="0" err="1" smtClean="0"/>
              <a:t>са</a:t>
            </a:r>
            <a:r>
              <a:rPr lang="en-US" sz="2400" dirty="0" smtClean="0"/>
              <a:t> </a:t>
            </a:r>
            <a:r>
              <a:rPr lang="en-US" sz="2400" dirty="0" err="1" smtClean="0"/>
              <a:t>западне</a:t>
            </a:r>
            <a:r>
              <a:rPr lang="en-US" sz="2400" dirty="0" smtClean="0"/>
              <a:t> </a:t>
            </a:r>
            <a:r>
              <a:rPr lang="en-US" sz="2400" dirty="0" err="1" smtClean="0"/>
              <a:t>стране</a:t>
            </a:r>
            <a:r>
              <a:rPr lang="en-US" sz="2400" dirty="0" smtClean="0"/>
              <a:t> </a:t>
            </a:r>
            <a:r>
              <a:rPr lang="en-US" sz="2400" dirty="0" err="1" smtClean="0"/>
              <a:t>се</a:t>
            </a:r>
            <a:r>
              <a:rPr lang="en-US" sz="2400" dirty="0" smtClean="0"/>
              <a:t> </a:t>
            </a:r>
            <a:r>
              <a:rPr lang="en-US" sz="2400" dirty="0" err="1" smtClean="0"/>
              <a:t>градила</a:t>
            </a:r>
            <a:r>
              <a:rPr lang="en-US" sz="2400" dirty="0" smtClean="0"/>
              <a:t> </a:t>
            </a:r>
            <a:r>
              <a:rPr lang="en-US" sz="2400" dirty="0" err="1" smtClean="0"/>
              <a:t>припрата</a:t>
            </a:r>
            <a:r>
              <a:rPr lang="en-US" sz="2400" dirty="0" smtClean="0"/>
              <a:t>. </a:t>
            </a:r>
            <a:r>
              <a:rPr lang="en-US" sz="2400" dirty="0" err="1" smtClean="0"/>
              <a:t>Конструкција</a:t>
            </a:r>
            <a:r>
              <a:rPr lang="en-US" sz="2400" dirty="0" smtClean="0"/>
              <a:t> </a:t>
            </a:r>
            <a:r>
              <a:rPr lang="en-US" sz="2400" dirty="0" err="1" smtClean="0"/>
              <a:t>је</a:t>
            </a:r>
            <a:r>
              <a:rPr lang="en-US" sz="2400" dirty="0" smtClean="0"/>
              <a:t> </a:t>
            </a:r>
            <a:r>
              <a:rPr lang="en-US" sz="2400" dirty="0" err="1" smtClean="0"/>
              <a:t>имала</a:t>
            </a:r>
            <a:r>
              <a:rPr lang="en-US" sz="2400" dirty="0" smtClean="0"/>
              <a:t> </a:t>
            </a:r>
            <a:r>
              <a:rPr lang="en-US" sz="2400" dirty="0" err="1" smtClean="0"/>
              <a:t>укрштене</a:t>
            </a:r>
            <a:r>
              <a:rPr lang="en-US" sz="2400" dirty="0" smtClean="0"/>
              <a:t> </a:t>
            </a:r>
            <a:r>
              <a:rPr lang="en-US" sz="2400" dirty="0" err="1" smtClean="0"/>
              <a:t>сводове</a:t>
            </a:r>
            <a:r>
              <a:rPr lang="en-US" sz="2400" dirty="0" smtClean="0"/>
              <a:t>, </a:t>
            </a:r>
            <a:r>
              <a:rPr lang="en-US" sz="2400" dirty="0" err="1" smtClean="0"/>
              <a:t>више</a:t>
            </a:r>
            <a:r>
              <a:rPr lang="en-US" sz="2400" dirty="0" smtClean="0"/>
              <a:t> </a:t>
            </a:r>
            <a:r>
              <a:rPr lang="en-US" sz="2400" dirty="0" err="1" smtClean="0"/>
              <a:t>пажње</a:t>
            </a:r>
            <a:r>
              <a:rPr lang="en-US" sz="2400" dirty="0" smtClean="0"/>
              <a:t> </a:t>
            </a:r>
            <a:r>
              <a:rPr lang="en-US" sz="2400" dirty="0" err="1" smtClean="0"/>
              <a:t>се</a:t>
            </a:r>
            <a:r>
              <a:rPr lang="en-US" sz="2400" dirty="0" smtClean="0"/>
              <a:t> </a:t>
            </a:r>
            <a:r>
              <a:rPr lang="en-US" sz="2400" dirty="0" err="1" smtClean="0"/>
              <a:t>посвећује</a:t>
            </a:r>
            <a:r>
              <a:rPr lang="en-US" sz="2400" dirty="0" smtClean="0"/>
              <a:t> </a:t>
            </a:r>
            <a:r>
              <a:rPr lang="en-US" sz="2400" dirty="0" err="1" smtClean="0"/>
              <a:t>горњим</a:t>
            </a:r>
            <a:r>
              <a:rPr lang="en-US" sz="2400" dirty="0" smtClean="0"/>
              <a:t> </a:t>
            </a:r>
            <a:r>
              <a:rPr lang="en-US" sz="2400" dirty="0" err="1" smtClean="0"/>
              <a:t>деловима</a:t>
            </a:r>
            <a:r>
              <a:rPr lang="en-US" sz="2400" dirty="0" smtClean="0"/>
              <a:t> </a:t>
            </a:r>
            <a:r>
              <a:rPr lang="en-US" sz="2400" dirty="0" err="1" smtClean="0"/>
              <a:t>конструкције</a:t>
            </a:r>
            <a:r>
              <a:rPr lang="en-US" sz="2400" dirty="0" smtClean="0"/>
              <a:t>.  </a:t>
            </a:r>
            <a:r>
              <a:rPr lang="en-US" sz="2400" dirty="0" err="1" smtClean="0"/>
              <a:t>Најзначајније</a:t>
            </a:r>
            <a:r>
              <a:rPr lang="en-US" sz="2400" dirty="0" smtClean="0"/>
              <a:t> </a:t>
            </a:r>
            <a:r>
              <a:rPr lang="en-US" sz="2400" dirty="0" err="1" smtClean="0"/>
              <a:t>грађевине</a:t>
            </a:r>
            <a:r>
              <a:rPr lang="en-US" sz="2400" dirty="0" smtClean="0"/>
              <a:t> </a:t>
            </a:r>
            <a:r>
              <a:rPr lang="en-US" sz="2400" dirty="0" err="1" smtClean="0"/>
              <a:t>је</a:t>
            </a:r>
            <a:r>
              <a:rPr lang="en-US" sz="2400" dirty="0" smtClean="0"/>
              <a:t> </a:t>
            </a:r>
            <a:r>
              <a:rPr lang="en-US" sz="2400" dirty="0" err="1" smtClean="0"/>
              <a:t>оставио</a:t>
            </a:r>
            <a:r>
              <a:rPr lang="en-US" sz="2400" dirty="0" smtClean="0"/>
              <a:t> </a:t>
            </a:r>
            <a:r>
              <a:rPr lang="en-US" sz="2400" dirty="0" err="1" smtClean="0"/>
              <a:t>за</a:t>
            </a:r>
            <a:r>
              <a:rPr lang="en-US" sz="2400" dirty="0" smtClean="0"/>
              <a:t> </a:t>
            </a:r>
            <a:r>
              <a:rPr lang="en-US" sz="2400" dirty="0" err="1" smtClean="0"/>
              <a:t>собом</a:t>
            </a:r>
            <a:r>
              <a:rPr lang="en-US" sz="2400" dirty="0" smtClean="0"/>
              <a:t> </a:t>
            </a:r>
            <a:r>
              <a:rPr lang="en-US" sz="2400" dirty="0" err="1" smtClean="0"/>
              <a:t>краљ</a:t>
            </a:r>
            <a:r>
              <a:rPr lang="en-US" sz="2400" dirty="0" smtClean="0"/>
              <a:t> </a:t>
            </a:r>
            <a:r>
              <a:rPr lang="en-US" sz="2400" dirty="0" err="1" smtClean="0"/>
              <a:t>Милутин</a:t>
            </a:r>
            <a:r>
              <a:rPr lang="en-US" sz="2400" dirty="0" smtClean="0"/>
              <a:t>, </a:t>
            </a:r>
            <a:r>
              <a:rPr lang="en-US" sz="2400" dirty="0" err="1" smtClean="0"/>
              <a:t>који</a:t>
            </a:r>
            <a:r>
              <a:rPr lang="en-US" sz="2400" dirty="0" smtClean="0"/>
              <a:t> </a:t>
            </a:r>
            <a:r>
              <a:rPr lang="en-US" sz="2400" dirty="0" err="1" smtClean="0"/>
              <a:t>је</a:t>
            </a:r>
            <a:r>
              <a:rPr lang="en-US" sz="2400" dirty="0" smtClean="0"/>
              <a:t> </a:t>
            </a:r>
            <a:r>
              <a:rPr lang="en-US" sz="2400" dirty="0" err="1" smtClean="0"/>
              <a:t>због</a:t>
            </a:r>
            <a:r>
              <a:rPr lang="en-US" sz="2400" dirty="0" smtClean="0"/>
              <a:t> </a:t>
            </a:r>
            <a:r>
              <a:rPr lang="en-US" sz="2400" dirty="0" err="1" smtClean="0"/>
              <a:t>своје</a:t>
            </a:r>
            <a:r>
              <a:rPr lang="en-US" sz="2400" dirty="0" smtClean="0"/>
              <a:t> </a:t>
            </a:r>
            <a:r>
              <a:rPr lang="en-US" sz="2400" dirty="0" err="1" smtClean="0"/>
              <a:t>ангажованости</a:t>
            </a:r>
            <a:r>
              <a:rPr lang="en-US" sz="2400" dirty="0" smtClean="0"/>
              <a:t> </a:t>
            </a:r>
            <a:r>
              <a:rPr lang="en-US" sz="2400" dirty="0" err="1" smtClean="0"/>
              <a:t>добио</a:t>
            </a:r>
            <a:r>
              <a:rPr lang="en-US" sz="2400" dirty="0" smtClean="0"/>
              <a:t> </a:t>
            </a:r>
            <a:r>
              <a:rPr lang="en-US" sz="2400" dirty="0" err="1" smtClean="0"/>
              <a:t>назив</a:t>
            </a:r>
            <a:r>
              <a:rPr lang="en-US" sz="2400" dirty="0" smtClean="0"/>
              <a:t> </a:t>
            </a:r>
            <a:r>
              <a:rPr lang="en-US" sz="2400" dirty="0" err="1" smtClean="0"/>
              <a:t>Свети</a:t>
            </a:r>
            <a:r>
              <a:rPr lang="en-US" sz="2400" dirty="0" smtClean="0"/>
              <a:t> </a:t>
            </a:r>
            <a:r>
              <a:rPr lang="en-US" sz="2400" dirty="0" err="1" smtClean="0"/>
              <a:t>краљ</a:t>
            </a:r>
            <a:endParaRPr lang="en-US" sz="2400" dirty="0" smtClean="0"/>
          </a:p>
          <a:p>
            <a:endParaRPr lang="sr-Cyrl-RS" sz="2400" dirty="0" smtClean="0"/>
          </a:p>
          <a:p>
            <a:endParaRPr lang="sr-Cyrl-RS" sz="2400" dirty="0" smtClean="0"/>
          </a:p>
          <a:p>
            <a:endParaRPr lang="sr-Cyrl-RS" sz="2400" dirty="0" smtClean="0"/>
          </a:p>
          <a:p>
            <a:endParaRPr lang="sr-Cyrl-RS" sz="2400" dirty="0" smtClean="0"/>
          </a:p>
          <a:p>
            <a:endParaRPr lang="sr-Cyrl-RS" sz="2400" dirty="0" smtClean="0"/>
          </a:p>
          <a:p>
            <a:endParaRPr lang="sr-Cyrl-RS" sz="2400" dirty="0" smtClean="0"/>
          </a:p>
          <a:p>
            <a:endParaRPr lang="sr-Cyrl-RS" sz="2400" dirty="0" smtClean="0"/>
          </a:p>
          <a:p>
            <a:endParaRPr lang="sr-Cyrl-RS" sz="2400" dirty="0" smtClean="0"/>
          </a:p>
          <a:p>
            <a:r>
              <a:rPr lang="en-US" sz="2400" dirty="0" err="1" smtClean="0"/>
              <a:t>Грачаниц</a:t>
            </a:r>
            <a:r>
              <a:rPr lang="sr-Cyrl-RS" sz="2400" dirty="0" smtClean="0"/>
              <a:t>а</a:t>
            </a:r>
            <a:r>
              <a:rPr lang="en-US" sz="2400" dirty="0" smtClean="0"/>
              <a:t>, </a:t>
            </a:r>
            <a:r>
              <a:rPr lang="en-US" sz="2400" dirty="0" err="1" smtClean="0"/>
              <a:t>Богородиц</a:t>
            </a:r>
            <a:r>
              <a:rPr lang="sr-Cyrl-RS" sz="2400" dirty="0" smtClean="0"/>
              <a:t>а</a:t>
            </a:r>
            <a:r>
              <a:rPr lang="en-US" sz="2400" dirty="0" smtClean="0"/>
              <a:t> </a:t>
            </a:r>
            <a:r>
              <a:rPr lang="en-US" sz="2400" dirty="0" err="1" smtClean="0"/>
              <a:t>Љевишк</a:t>
            </a:r>
            <a:r>
              <a:rPr lang="sr-Cyrl-RS" sz="2400" dirty="0" smtClean="0"/>
              <a:t>а</a:t>
            </a:r>
            <a:r>
              <a:rPr lang="en-US" sz="2400" dirty="0" smtClean="0"/>
              <a:t>, </a:t>
            </a:r>
            <a:r>
              <a:rPr lang="en-US" sz="2400" dirty="0" err="1" smtClean="0"/>
              <a:t>Старо</a:t>
            </a:r>
            <a:r>
              <a:rPr lang="en-US" sz="2400" dirty="0" smtClean="0"/>
              <a:t> </a:t>
            </a:r>
            <a:r>
              <a:rPr lang="en-US" sz="2400" dirty="0" err="1" smtClean="0"/>
              <a:t>Нагоричино</a:t>
            </a:r>
            <a:r>
              <a:rPr lang="en-US" sz="2400" dirty="0" smtClean="0"/>
              <a:t>, </a:t>
            </a:r>
            <a:r>
              <a:rPr lang="en-US" sz="2400" dirty="0" err="1" smtClean="0"/>
              <a:t>Тврдош</a:t>
            </a:r>
            <a:r>
              <a:rPr lang="sr-Cyrl-RS" sz="2400" dirty="0" smtClean="0"/>
              <a:t>, Пећка патријаршија...</a:t>
            </a:r>
            <a:endParaRPr lang="en-US" sz="2400" dirty="0"/>
          </a:p>
        </p:txBody>
      </p:sp>
      <p:pic>
        <p:nvPicPr>
          <p:cNvPr id="5" name="Picture 4" descr="ljevis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786058"/>
            <a:ext cx="3238522" cy="2428892"/>
          </a:xfrm>
          <a:prstGeom prst="rect">
            <a:avLst/>
          </a:prstGeom>
        </p:spPr>
      </p:pic>
      <p:pic>
        <p:nvPicPr>
          <p:cNvPr id="6" name="Picture 5" descr="staro nagoricin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2786058"/>
            <a:ext cx="2276633" cy="2307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Моравски</a:t>
            </a:r>
            <a:r>
              <a:rPr lang="en-US" dirty="0" smtClean="0"/>
              <a:t> </a:t>
            </a:r>
            <a:r>
              <a:rPr lang="en-US" dirty="0" err="1" smtClean="0"/>
              <a:t>стил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Моравска</a:t>
            </a:r>
            <a:r>
              <a:rPr lang="en-US" sz="2400" dirty="0" smtClean="0"/>
              <a:t> </a:t>
            </a:r>
            <a:r>
              <a:rPr lang="en-US" sz="2400" dirty="0" err="1" smtClean="0"/>
              <a:t>школа</a:t>
            </a:r>
            <a:r>
              <a:rPr lang="en-US" sz="2400" dirty="0" smtClean="0"/>
              <a:t> </a:t>
            </a:r>
            <a:r>
              <a:rPr lang="en-US" sz="2400" dirty="0" err="1" smtClean="0"/>
              <a:t>почиње</a:t>
            </a:r>
            <a:r>
              <a:rPr lang="en-US" sz="2400" dirty="0" smtClean="0"/>
              <a:t> </a:t>
            </a:r>
            <a:r>
              <a:rPr lang="en-US" sz="2400" dirty="0" err="1" smtClean="0"/>
              <a:t>током</a:t>
            </a:r>
            <a:r>
              <a:rPr lang="en-US" sz="2400" dirty="0" smtClean="0"/>
              <a:t> </a:t>
            </a:r>
            <a:r>
              <a:rPr lang="en-US" sz="2400" dirty="0" err="1" smtClean="0"/>
              <a:t>владавине</a:t>
            </a:r>
            <a:r>
              <a:rPr lang="en-US" sz="2400" dirty="0" smtClean="0"/>
              <a:t> </a:t>
            </a:r>
            <a:r>
              <a:rPr lang="en-US" sz="2400" dirty="0" err="1" smtClean="0"/>
              <a:t>кнеза</a:t>
            </a:r>
            <a:r>
              <a:rPr lang="en-US" sz="2400" dirty="0" smtClean="0"/>
              <a:t> </a:t>
            </a:r>
            <a:r>
              <a:rPr lang="en-US" sz="2400" dirty="0" err="1" smtClean="0"/>
              <a:t>Лазара</a:t>
            </a:r>
            <a:r>
              <a:rPr lang="en-US" sz="2400" dirty="0" smtClean="0"/>
              <a:t>, </a:t>
            </a:r>
            <a:r>
              <a:rPr lang="en-US" sz="2400" dirty="0" err="1" smtClean="0"/>
              <a:t>између</a:t>
            </a:r>
            <a:r>
              <a:rPr lang="en-US" sz="2400" dirty="0" smtClean="0"/>
              <a:t> </a:t>
            </a:r>
            <a:r>
              <a:rPr lang="en-US" sz="2400" dirty="0" err="1" smtClean="0"/>
              <a:t>Маричке</a:t>
            </a:r>
            <a:r>
              <a:rPr lang="en-US" sz="2400" dirty="0" smtClean="0"/>
              <a:t> </a:t>
            </a:r>
            <a:r>
              <a:rPr lang="en-US" sz="2400" dirty="0" err="1" smtClean="0"/>
              <a:t>битке</a:t>
            </a:r>
            <a:r>
              <a:rPr lang="en-US" sz="2400" dirty="0" smtClean="0"/>
              <a:t> и </a:t>
            </a:r>
            <a:r>
              <a:rPr lang="en-US" sz="2400" dirty="0" err="1" smtClean="0"/>
              <a:t>Косовског</a:t>
            </a:r>
            <a:r>
              <a:rPr lang="en-US" sz="2400" dirty="0" smtClean="0"/>
              <a:t> </a:t>
            </a:r>
            <a:r>
              <a:rPr lang="en-US" sz="2400" dirty="0" err="1" smtClean="0"/>
              <a:t>боја</a:t>
            </a:r>
            <a:r>
              <a:rPr lang="en-US" sz="2400" dirty="0" smtClean="0"/>
              <a:t>, </a:t>
            </a:r>
            <a:r>
              <a:rPr lang="en-US" sz="2400" dirty="0" err="1" smtClean="0"/>
              <a:t>када</a:t>
            </a:r>
            <a:r>
              <a:rPr lang="en-US" sz="2400" dirty="0" smtClean="0"/>
              <a:t> </a:t>
            </a:r>
            <a:r>
              <a:rPr lang="en-US" sz="2400" dirty="0" err="1" smtClean="0"/>
              <a:t>је</a:t>
            </a:r>
            <a:r>
              <a:rPr lang="en-US" sz="2400" dirty="0" smtClean="0"/>
              <a:t> </a:t>
            </a:r>
            <a:r>
              <a:rPr lang="en-US" sz="2400" dirty="0" err="1" smtClean="0"/>
              <a:t>држава</a:t>
            </a:r>
            <a:r>
              <a:rPr lang="en-US" sz="2400" dirty="0" smtClean="0"/>
              <a:t> </a:t>
            </a:r>
            <a:r>
              <a:rPr lang="en-US" sz="2400" dirty="0" err="1" smtClean="0"/>
              <a:t>била</a:t>
            </a:r>
            <a:r>
              <a:rPr lang="en-US" sz="2400" dirty="0" smtClean="0"/>
              <a:t> </a:t>
            </a:r>
            <a:r>
              <a:rPr lang="en-US" sz="2400" dirty="0" err="1" smtClean="0"/>
              <a:t>потиснута</a:t>
            </a:r>
            <a:r>
              <a:rPr lang="en-US" sz="2400" dirty="0" smtClean="0"/>
              <a:t> </a:t>
            </a:r>
            <a:r>
              <a:rPr lang="en-US" sz="2400" dirty="0" err="1" smtClean="0"/>
              <a:t>ка</a:t>
            </a:r>
            <a:r>
              <a:rPr lang="en-US" sz="2400" dirty="0" smtClean="0"/>
              <a:t> </a:t>
            </a:r>
            <a:r>
              <a:rPr lang="en-US" sz="2400" dirty="0" err="1" smtClean="0"/>
              <a:t>северу</a:t>
            </a:r>
            <a:r>
              <a:rPr lang="en-US" sz="2400" dirty="0" smtClean="0"/>
              <a:t>, </a:t>
            </a:r>
            <a:r>
              <a:rPr lang="en-US" sz="2400" dirty="0" err="1" smtClean="0"/>
              <a:t>са</a:t>
            </a:r>
            <a:r>
              <a:rPr lang="en-US" sz="2400" dirty="0" smtClean="0"/>
              <a:t> </a:t>
            </a:r>
            <a:r>
              <a:rPr lang="en-US" sz="2400" dirty="0" err="1" smtClean="0"/>
              <a:t>новом</a:t>
            </a:r>
            <a:r>
              <a:rPr lang="en-US" sz="2400" dirty="0" smtClean="0"/>
              <a:t> </a:t>
            </a:r>
            <a:r>
              <a:rPr lang="en-US" sz="2400" dirty="0" err="1" smtClean="0"/>
              <a:t>престоницом</a:t>
            </a:r>
            <a:r>
              <a:rPr lang="en-US" sz="2400" dirty="0" smtClean="0"/>
              <a:t> у </a:t>
            </a:r>
            <a:r>
              <a:rPr lang="en-US" sz="2400" dirty="0" err="1" smtClean="0"/>
              <a:t>Крушевцу</a:t>
            </a:r>
            <a:r>
              <a:rPr lang="en-US" sz="2400" dirty="0" smtClean="0"/>
              <a:t>, </a:t>
            </a:r>
            <a:r>
              <a:rPr lang="en-US" sz="2400" dirty="0" err="1" smtClean="0"/>
              <a:t>али</a:t>
            </a:r>
            <a:r>
              <a:rPr lang="en-US" sz="2400" dirty="0" smtClean="0"/>
              <a:t> </a:t>
            </a:r>
            <a:r>
              <a:rPr lang="en-US" sz="2400" dirty="0" err="1" smtClean="0"/>
              <a:t>идаље</a:t>
            </a:r>
            <a:r>
              <a:rPr lang="en-US" sz="2400" dirty="0" smtClean="0"/>
              <a:t> </a:t>
            </a:r>
            <a:r>
              <a:rPr lang="en-US" sz="2400" dirty="0" err="1" smtClean="0"/>
              <a:t>јака</a:t>
            </a:r>
            <a:r>
              <a:rPr lang="en-US" sz="2400" dirty="0" smtClean="0"/>
              <a:t> и </a:t>
            </a:r>
            <a:r>
              <a:rPr lang="en-US" sz="2400" dirty="0" err="1" smtClean="0"/>
              <a:t>добро</a:t>
            </a:r>
            <a:r>
              <a:rPr lang="en-US" sz="2400" dirty="0" smtClean="0"/>
              <a:t> </a:t>
            </a:r>
            <a:r>
              <a:rPr lang="en-US" sz="2400" dirty="0" err="1" smtClean="0"/>
              <a:t>организована</a:t>
            </a:r>
            <a:r>
              <a:rPr lang="en-US" sz="2400" dirty="0" smtClean="0"/>
              <a:t>. </a:t>
            </a:r>
            <a:r>
              <a:rPr lang="en-US" sz="2400" dirty="0" err="1" smtClean="0"/>
              <a:t>Средиште</a:t>
            </a:r>
            <a:r>
              <a:rPr lang="en-US" sz="2400" dirty="0" smtClean="0"/>
              <a:t> </a:t>
            </a:r>
            <a:r>
              <a:rPr lang="en-US" sz="2400" dirty="0" err="1" smtClean="0"/>
              <a:t>цркве</a:t>
            </a:r>
            <a:r>
              <a:rPr lang="en-US" sz="2400" dirty="0" smtClean="0"/>
              <a:t> </a:t>
            </a:r>
            <a:r>
              <a:rPr lang="en-US" sz="2400" dirty="0" err="1" smtClean="0"/>
              <a:t>се</a:t>
            </a:r>
            <a:r>
              <a:rPr lang="en-US" sz="2400" dirty="0" smtClean="0"/>
              <a:t> </a:t>
            </a:r>
            <a:r>
              <a:rPr lang="en-US" sz="2400" dirty="0" err="1" smtClean="0"/>
              <a:t>повлачи</a:t>
            </a:r>
            <a:r>
              <a:rPr lang="en-US" sz="2400" dirty="0" smtClean="0"/>
              <a:t> </a:t>
            </a:r>
            <a:r>
              <a:rPr lang="en-US" sz="2400" dirty="0" err="1" smtClean="0"/>
              <a:t>из</a:t>
            </a:r>
            <a:r>
              <a:rPr lang="en-US" sz="2400" dirty="0" smtClean="0"/>
              <a:t> </a:t>
            </a:r>
            <a:r>
              <a:rPr lang="en-US" sz="2400" dirty="0" err="1" smtClean="0"/>
              <a:t>јушних</a:t>
            </a:r>
            <a:r>
              <a:rPr lang="en-US" sz="2400" dirty="0" smtClean="0"/>
              <a:t> </a:t>
            </a:r>
            <a:r>
              <a:rPr lang="en-US" sz="2400" dirty="0" err="1" smtClean="0"/>
              <a:t>крајева</a:t>
            </a:r>
            <a:r>
              <a:rPr lang="en-US" sz="2400" dirty="0" smtClean="0"/>
              <a:t> </a:t>
            </a:r>
            <a:r>
              <a:rPr lang="en-US" sz="2400" dirty="0" err="1" smtClean="0"/>
              <a:t>према</a:t>
            </a:r>
            <a:r>
              <a:rPr lang="en-US" sz="2400" dirty="0" smtClean="0"/>
              <a:t> </a:t>
            </a:r>
            <a:r>
              <a:rPr lang="en-US" sz="2400" dirty="0" err="1" smtClean="0"/>
              <a:t>подручју</a:t>
            </a:r>
            <a:r>
              <a:rPr lang="en-US" sz="2400" dirty="0" smtClean="0"/>
              <a:t> </a:t>
            </a:r>
            <a:r>
              <a:rPr lang="en-US" sz="2400" dirty="0" err="1" smtClean="0"/>
              <a:t>слива</a:t>
            </a:r>
            <a:r>
              <a:rPr lang="en-US" sz="2400" dirty="0" smtClean="0"/>
              <a:t> </a:t>
            </a:r>
            <a:r>
              <a:rPr lang="en-US" sz="2400" dirty="0" err="1" smtClean="0"/>
              <a:t>Мораве</a:t>
            </a:r>
            <a:r>
              <a:rPr lang="en-US" sz="2400" dirty="0" smtClean="0"/>
              <a:t>, </a:t>
            </a:r>
            <a:r>
              <a:rPr lang="en-US" sz="2400" dirty="0" err="1" smtClean="0"/>
              <a:t>па</a:t>
            </a:r>
            <a:r>
              <a:rPr lang="en-US" sz="2400" dirty="0" smtClean="0"/>
              <a:t> </a:t>
            </a:r>
            <a:r>
              <a:rPr lang="en-US" sz="2400" dirty="0" err="1" smtClean="0"/>
              <a:t>стил</a:t>
            </a:r>
            <a:r>
              <a:rPr lang="en-US" sz="2400" dirty="0" smtClean="0"/>
              <a:t> </a:t>
            </a:r>
            <a:r>
              <a:rPr lang="en-US" sz="2400" dirty="0" err="1" smtClean="0"/>
              <a:t>добија</a:t>
            </a:r>
            <a:r>
              <a:rPr lang="en-US" sz="2400" dirty="0" smtClean="0"/>
              <a:t> </a:t>
            </a:r>
            <a:r>
              <a:rPr lang="en-US" sz="2400" dirty="0" err="1" smtClean="0"/>
              <a:t>назив</a:t>
            </a:r>
            <a:r>
              <a:rPr lang="en-US" sz="2400" dirty="0" smtClean="0"/>
              <a:t> </a:t>
            </a:r>
            <a:r>
              <a:rPr lang="en-US" sz="2400" dirty="0" err="1" smtClean="0"/>
              <a:t>моравски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 descr="Ljubostinja-4-1200x6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4000504"/>
            <a:ext cx="4286280" cy="2411033"/>
          </a:xfrm>
          <a:prstGeom prst="rect">
            <a:avLst/>
          </a:prstGeom>
        </p:spPr>
      </p:pic>
      <p:pic>
        <p:nvPicPr>
          <p:cNvPr id="6" name="Picture 5" descr="kaleni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4000504"/>
            <a:ext cx="3338175" cy="249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72475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Узор</a:t>
            </a:r>
            <a:r>
              <a:rPr lang="en-US" sz="2400" dirty="0" smtClean="0"/>
              <a:t> </a:t>
            </a:r>
            <a:r>
              <a:rPr lang="en-US" sz="2400" dirty="0" err="1" smtClean="0"/>
              <a:t>архитектама</a:t>
            </a:r>
            <a:r>
              <a:rPr lang="en-US" sz="2400" dirty="0" smtClean="0"/>
              <a:t> </a:t>
            </a:r>
            <a:r>
              <a:rPr lang="en-US" sz="2400" dirty="0" err="1" smtClean="0"/>
              <a:t>су</a:t>
            </a:r>
            <a:r>
              <a:rPr lang="en-US" sz="2400" dirty="0" smtClean="0"/>
              <a:t> </a:t>
            </a:r>
            <a:r>
              <a:rPr lang="en-US" sz="2400" dirty="0" err="1" smtClean="0"/>
              <a:t>чинили</a:t>
            </a:r>
            <a:r>
              <a:rPr lang="en-US" sz="2400" dirty="0" smtClean="0"/>
              <a:t> </a:t>
            </a:r>
            <a:r>
              <a:rPr lang="en-US" sz="2400" dirty="0" err="1" smtClean="0"/>
              <a:t>светогорски</a:t>
            </a:r>
            <a:r>
              <a:rPr lang="en-US" sz="2400" dirty="0" smtClean="0"/>
              <a:t> </a:t>
            </a:r>
            <a:r>
              <a:rPr lang="en-US" sz="2400" dirty="0" err="1" smtClean="0"/>
              <a:t>мансатири</a:t>
            </a:r>
            <a:r>
              <a:rPr lang="en-US" sz="2400" dirty="0" smtClean="0"/>
              <a:t>, </a:t>
            </a:r>
            <a:r>
              <a:rPr lang="en-US" sz="2400" dirty="0" err="1" smtClean="0"/>
              <a:t>овеј</a:t>
            </a:r>
            <a:r>
              <a:rPr lang="en-US" sz="2400" dirty="0" smtClean="0"/>
              <a:t> </a:t>
            </a:r>
            <a:r>
              <a:rPr lang="en-US" sz="2400" dirty="0" err="1" smtClean="0"/>
              <a:t>правац</a:t>
            </a:r>
            <a:r>
              <a:rPr lang="en-US" sz="2400" dirty="0" smtClean="0"/>
              <a:t> </a:t>
            </a:r>
            <a:r>
              <a:rPr lang="en-US" sz="2400" dirty="0" err="1" smtClean="0"/>
              <a:t>је</a:t>
            </a:r>
            <a:r>
              <a:rPr lang="en-US" sz="2400" dirty="0" smtClean="0"/>
              <a:t> </a:t>
            </a:r>
            <a:r>
              <a:rPr lang="en-US" sz="2400" dirty="0" err="1" smtClean="0"/>
              <a:t>познате</a:t>
            </a:r>
            <a:r>
              <a:rPr lang="en-US" sz="2400" dirty="0" smtClean="0"/>
              <a:t> </a:t>
            </a:r>
            <a:r>
              <a:rPr lang="en-US" sz="2400" dirty="0" err="1" smtClean="0"/>
              <a:t>по</a:t>
            </a:r>
            <a:r>
              <a:rPr lang="en-US" sz="2400" dirty="0" smtClean="0"/>
              <a:t> </a:t>
            </a:r>
            <a:r>
              <a:rPr lang="en-US" sz="2400" dirty="0" err="1" smtClean="0"/>
              <a:t>живописним</a:t>
            </a:r>
            <a:r>
              <a:rPr lang="en-US" sz="2400" dirty="0" smtClean="0"/>
              <a:t> </a:t>
            </a:r>
            <a:r>
              <a:rPr lang="en-US" sz="2400" dirty="0" err="1" smtClean="0"/>
              <a:t>шарама</a:t>
            </a:r>
            <a:r>
              <a:rPr lang="en-US" sz="2400" dirty="0" smtClean="0"/>
              <a:t>- </a:t>
            </a:r>
            <a:r>
              <a:rPr lang="en-US" sz="2400" dirty="0" err="1" smtClean="0"/>
              <a:t>рељефастим</a:t>
            </a:r>
            <a:r>
              <a:rPr lang="en-US" sz="2400" dirty="0" smtClean="0"/>
              <a:t> и </a:t>
            </a:r>
            <a:r>
              <a:rPr lang="en-US" sz="2400" dirty="0" err="1" smtClean="0"/>
              <a:t>укра</a:t>
            </a:r>
            <a:r>
              <a:rPr lang="sr-Cyrl-RS" sz="2400" dirty="0" smtClean="0"/>
              <a:t>с</a:t>
            </a:r>
            <a:r>
              <a:rPr lang="en-US" sz="2400" dirty="0" err="1" smtClean="0"/>
              <a:t>ним</a:t>
            </a:r>
            <a:r>
              <a:rPr lang="en-US" sz="2400" dirty="0" smtClean="0"/>
              <a:t>, </a:t>
            </a:r>
            <a:r>
              <a:rPr lang="en-US" sz="2400" dirty="0" err="1" smtClean="0"/>
              <a:t>као</a:t>
            </a:r>
            <a:r>
              <a:rPr lang="en-US" sz="2400" dirty="0" smtClean="0"/>
              <a:t> и </a:t>
            </a:r>
            <a:r>
              <a:rPr lang="en-US" sz="2400" dirty="0" err="1" smtClean="0"/>
              <a:t>каменим</a:t>
            </a:r>
            <a:r>
              <a:rPr lang="en-US" sz="2400" dirty="0" smtClean="0"/>
              <a:t> </a:t>
            </a:r>
            <a:r>
              <a:rPr lang="en-US" sz="2400" dirty="0" err="1" smtClean="0"/>
              <a:t>розетама</a:t>
            </a:r>
            <a:r>
              <a:rPr lang="en-US" sz="2400" dirty="0" smtClean="0"/>
              <a:t> </a:t>
            </a:r>
            <a:r>
              <a:rPr lang="en-US" sz="2400" dirty="0" err="1" smtClean="0"/>
              <a:t>које</a:t>
            </a:r>
            <a:r>
              <a:rPr lang="en-US" sz="2400" dirty="0" smtClean="0"/>
              <a:t> </a:t>
            </a:r>
            <a:r>
              <a:rPr lang="en-US" sz="2400" dirty="0" err="1" smtClean="0"/>
              <a:t>су</a:t>
            </a:r>
            <a:r>
              <a:rPr lang="en-US" sz="2400" dirty="0" smtClean="0"/>
              <a:t> </a:t>
            </a:r>
            <a:r>
              <a:rPr lang="en-US" sz="2400" dirty="0" err="1" smtClean="0"/>
              <a:t>красиле</a:t>
            </a:r>
            <a:r>
              <a:rPr lang="en-US" sz="2400" dirty="0" smtClean="0"/>
              <a:t> </a:t>
            </a:r>
            <a:r>
              <a:rPr lang="en-US" sz="2400" dirty="0" err="1" smtClean="0"/>
              <a:t>лукове</a:t>
            </a:r>
            <a:r>
              <a:rPr lang="en-US" sz="2400" dirty="0" smtClean="0"/>
              <a:t> </a:t>
            </a:r>
            <a:r>
              <a:rPr lang="en-US" sz="2400" dirty="0" err="1" smtClean="0"/>
              <a:t>на</a:t>
            </a:r>
            <a:r>
              <a:rPr lang="en-US" sz="2400" dirty="0" smtClean="0"/>
              <a:t> </a:t>
            </a:r>
            <a:r>
              <a:rPr lang="en-US" sz="2400" dirty="0" err="1" smtClean="0"/>
              <a:t>вратима</a:t>
            </a:r>
            <a:r>
              <a:rPr lang="en-US" sz="2400" dirty="0" smtClean="0"/>
              <a:t> и </a:t>
            </a:r>
            <a:r>
              <a:rPr lang="en-US" sz="2400" dirty="0" err="1" smtClean="0"/>
              <a:t>прозорима</a:t>
            </a:r>
            <a:r>
              <a:rPr lang="en-US" sz="2400" dirty="0" smtClean="0"/>
              <a:t>. </a:t>
            </a:r>
            <a:r>
              <a:rPr lang="en-US" sz="2400" dirty="0" err="1" smtClean="0"/>
              <a:t>Црква</a:t>
            </a:r>
            <a:r>
              <a:rPr lang="en-US" sz="2400" dirty="0" smtClean="0"/>
              <a:t> </a:t>
            </a:r>
            <a:r>
              <a:rPr lang="en-US" sz="2400" dirty="0" err="1" smtClean="0"/>
              <a:t>је</a:t>
            </a:r>
            <a:r>
              <a:rPr lang="en-US" sz="2400" dirty="0" smtClean="0"/>
              <a:t> у </a:t>
            </a:r>
            <a:r>
              <a:rPr lang="en-US" sz="2400" dirty="0" err="1" smtClean="0"/>
              <a:t>основи</a:t>
            </a:r>
            <a:r>
              <a:rPr lang="en-US" sz="2400" dirty="0" smtClean="0"/>
              <a:t> </a:t>
            </a:r>
            <a:r>
              <a:rPr lang="en-US" sz="2400" dirty="0" err="1" smtClean="0"/>
              <a:t>имала</a:t>
            </a:r>
            <a:r>
              <a:rPr lang="en-US" sz="2400" dirty="0" smtClean="0"/>
              <a:t> </a:t>
            </a:r>
            <a:r>
              <a:rPr lang="en-US" sz="2400" dirty="0" err="1" smtClean="0"/>
              <a:t>уписан</a:t>
            </a:r>
            <a:r>
              <a:rPr lang="en-US" sz="2400" dirty="0" smtClean="0"/>
              <a:t> </a:t>
            </a:r>
            <a:r>
              <a:rPr lang="en-US" sz="2400" dirty="0" err="1" smtClean="0"/>
              <a:t>крст</a:t>
            </a:r>
            <a:r>
              <a:rPr lang="en-US" sz="2400" dirty="0" smtClean="0"/>
              <a:t>, </a:t>
            </a:r>
            <a:r>
              <a:rPr lang="en-US" sz="2400" dirty="0" err="1" smtClean="0"/>
              <a:t>са</a:t>
            </a:r>
            <a:r>
              <a:rPr lang="en-US" sz="2400" dirty="0" smtClean="0"/>
              <a:t> </a:t>
            </a:r>
            <a:r>
              <a:rPr lang="en-US" sz="2400" dirty="0" err="1" smtClean="0"/>
              <a:t>јужне</a:t>
            </a:r>
            <a:r>
              <a:rPr lang="en-US" sz="2400" dirty="0" smtClean="0"/>
              <a:t> и </a:t>
            </a:r>
            <a:r>
              <a:rPr lang="en-US" sz="2400" dirty="0" err="1" smtClean="0"/>
              <a:t>северне</a:t>
            </a:r>
            <a:r>
              <a:rPr lang="en-US" sz="2400" dirty="0" smtClean="0"/>
              <a:t> </a:t>
            </a:r>
            <a:r>
              <a:rPr lang="en-US" sz="2400" dirty="0" err="1" smtClean="0"/>
              <a:t>сране</a:t>
            </a:r>
            <a:r>
              <a:rPr lang="en-US" sz="2400" dirty="0" smtClean="0"/>
              <a:t> </a:t>
            </a:r>
            <a:r>
              <a:rPr lang="en-US" sz="2400" dirty="0" err="1" smtClean="0"/>
              <a:t>се</a:t>
            </a:r>
            <a:r>
              <a:rPr lang="en-US" sz="2400" dirty="0" smtClean="0"/>
              <a:t> </a:t>
            </a:r>
            <a:r>
              <a:rPr lang="en-US" sz="2400" dirty="0" err="1" smtClean="0"/>
              <a:t>налазе</a:t>
            </a:r>
            <a:r>
              <a:rPr lang="en-US" sz="2400" dirty="0" smtClean="0"/>
              <a:t> </a:t>
            </a:r>
            <a:r>
              <a:rPr lang="en-US" sz="2400" dirty="0" err="1" smtClean="0"/>
              <a:t>певачке</a:t>
            </a:r>
            <a:r>
              <a:rPr lang="en-US" sz="2400" dirty="0" smtClean="0"/>
              <a:t> </a:t>
            </a:r>
            <a:r>
              <a:rPr lang="en-US" sz="2400" dirty="0" err="1" smtClean="0"/>
              <a:t>апсиде</a:t>
            </a:r>
            <a:r>
              <a:rPr lang="en-US" sz="2400" dirty="0" smtClean="0"/>
              <a:t>.</a:t>
            </a:r>
            <a:endParaRPr lang="sr-Cyrl-RS" sz="2400" dirty="0" smtClean="0"/>
          </a:p>
          <a:p>
            <a:r>
              <a:rPr lang="sr-Cyrl-RS" sz="2400" dirty="0" smtClean="0"/>
              <a:t>Раваница, Лазарица, Љубостиња,</a:t>
            </a:r>
            <a:r>
              <a:rPr lang="en-US" sz="2400" dirty="0" smtClean="0"/>
              <a:t> </a:t>
            </a:r>
            <a:r>
              <a:rPr lang="en-US" sz="2400" dirty="0" err="1" smtClean="0"/>
              <a:t>Ресава</a:t>
            </a:r>
            <a:r>
              <a:rPr lang="sr-Cyrl-RS" sz="2400" dirty="0" smtClean="0"/>
              <a:t>/Манасија, Каленић...</a:t>
            </a:r>
            <a:endParaRPr lang="en-US" sz="2400" dirty="0"/>
          </a:p>
        </p:txBody>
      </p:sp>
      <p:pic>
        <p:nvPicPr>
          <p:cNvPr id="4" name="Picture 3" descr="Lazar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929066"/>
            <a:ext cx="4214842" cy="2503795"/>
          </a:xfrm>
          <a:prstGeom prst="rect">
            <a:avLst/>
          </a:prstGeom>
        </p:spPr>
      </p:pic>
      <p:pic>
        <p:nvPicPr>
          <p:cNvPr id="6" name="Picture 5" descr="manasija_180719_tw6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000372"/>
            <a:ext cx="3952176" cy="2967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85</TotalTime>
  <Words>1071</Words>
  <Application>Microsoft Office PowerPoint</Application>
  <PresentationFormat>On-screen Show (4:3)</PresentationFormat>
  <Paragraphs>82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Foundry</vt:lpstr>
      <vt:lpstr>Уметност средњовековне Србије </vt:lpstr>
      <vt:lpstr>Slide 2</vt:lpstr>
      <vt:lpstr>   Архитектура </vt:lpstr>
      <vt:lpstr>Рашки стил</vt:lpstr>
      <vt:lpstr>Slide 5</vt:lpstr>
      <vt:lpstr>Српско-византијски стил</vt:lpstr>
      <vt:lpstr>Slide 7</vt:lpstr>
      <vt:lpstr>Моравски стил</vt:lpstr>
      <vt:lpstr>Slide 9</vt:lpstr>
      <vt:lpstr>Тврђаве и градови</vt:lpstr>
      <vt:lpstr>Slide 11</vt:lpstr>
      <vt:lpstr>Ликовна уметност   </vt:lpstr>
      <vt:lpstr>Рашки стил</vt:lpstr>
      <vt:lpstr>Српско-византијски стил</vt:lpstr>
      <vt:lpstr>Моравски стил</vt:lpstr>
      <vt:lpstr>Музика </vt:lpstr>
      <vt:lpstr>Књижевност 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Уметност средњовековне Србије</dc:title>
  <dc:creator>Djordje</dc:creator>
  <cp:lastModifiedBy>Djordje</cp:lastModifiedBy>
  <cp:revision>19</cp:revision>
  <dcterms:created xsi:type="dcterms:W3CDTF">2020-05-19T21:52:16Z</dcterms:created>
  <dcterms:modified xsi:type="dcterms:W3CDTF">2020-05-20T07:23:49Z</dcterms:modified>
</cp:coreProperties>
</file>