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58" r:id="rId5"/>
    <p:sldId id="260" r:id="rId6"/>
    <p:sldId id="295" r:id="rId7"/>
    <p:sldId id="296" r:id="rId8"/>
    <p:sldId id="297" r:id="rId9"/>
    <p:sldId id="298" r:id="rId10"/>
    <p:sldId id="301" r:id="rId11"/>
    <p:sldId id="311" r:id="rId12"/>
    <p:sldId id="303" r:id="rId13"/>
    <p:sldId id="304" r:id="rId14"/>
    <p:sldId id="305" r:id="rId15"/>
    <p:sldId id="307" r:id="rId16"/>
    <p:sldId id="308" r:id="rId17"/>
    <p:sldId id="306" r:id="rId18"/>
    <p:sldId id="309" r:id="rId19"/>
    <p:sldId id="270" r:id="rId20"/>
    <p:sldId id="271" r:id="rId21"/>
    <p:sldId id="275" r:id="rId22"/>
    <p:sldId id="259" r:id="rId23"/>
    <p:sldId id="273" r:id="rId24"/>
    <p:sldId id="274" r:id="rId25"/>
    <p:sldId id="279" r:id="rId26"/>
    <p:sldId id="267" r:id="rId27"/>
    <p:sldId id="268" r:id="rId28"/>
    <p:sldId id="312" r:id="rId29"/>
    <p:sldId id="272" r:id="rId30"/>
    <p:sldId id="26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Имају телевизор и телефон</c:v>
                </c:pt>
                <c:pt idx="1">
                  <c:v>Немају ни једно ни друго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91</c:v>
                </c:pt>
                <c:pt idx="1">
                  <c:v>9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Имају рачунар</c:v>
                </c:pt>
                <c:pt idx="1">
                  <c:v>Немају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Користи интернет</c:v>
                </c:pt>
                <c:pt idx="1">
                  <c:v>Не користи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title>
      <c:tx>
        <c:rich>
          <a:bodyPr/>
          <a:lstStyle/>
          <a:p>
            <a:pPr>
              <a:defRPr/>
            </a:pPr>
            <a:r>
              <a:rPr lang="sr-Cyrl-RS">
                <a:effectLst/>
              </a:rPr>
              <a:t>Србија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6941517873646095"/>
          <c:y val="0.21742843476341175"/>
          <c:w val="0.34109312040220324"/>
          <c:h val="0.6789984546324240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Србија</c:v>
                </c:pt>
              </c:strCache>
            </c:strRef>
          </c:tx>
          <c:explosion val="40"/>
          <c:dLbls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Хипохондри</c:v>
                </c:pt>
                <c:pt idx="1">
                  <c:v>Нису хипохондри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15.5</c:v>
                </c:pt>
                <c:pt idx="1">
                  <c:v>84.5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5081568149051785"/>
          <c:y val="0.38865479431893457"/>
          <c:w val="0.28017023400243984"/>
          <c:h val="0.46271395982044317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title>
      <c:layout/>
    </c:title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Данска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Хипохондри</c:v>
                </c:pt>
                <c:pt idx="1">
                  <c:v>Нису хипоходри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28.6</c:v>
                </c:pt>
                <c:pt idx="1">
                  <c:v>71.400000000000006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showCatName val="1"/>
            <c:showPercent val="1"/>
            <c:showLeaderLines val="1"/>
          </c:dLbls>
          <c:cat>
            <c:strRef>
              <c:f>Sheet1!$A$2:$A$6</c:f>
              <c:strCache>
                <c:ptCount val="5"/>
                <c:pt idx="0">
                  <c:v>Неизвесност</c:v>
                </c:pt>
                <c:pt idx="1">
                  <c:v>Престанак рада фабрика</c:v>
                </c:pt>
                <c:pt idx="2">
                  <c:v>Видели од других</c:v>
                </c:pt>
                <c:pt idx="3">
                  <c:v>Поскупљење</c:v>
                </c:pt>
                <c:pt idx="4">
                  <c:v>По узору на сличне ситуације у прошлости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13</c:v>
                </c:pt>
                <c:pt idx="2">
                  <c:v>30</c:v>
                </c:pt>
                <c:pt idx="3">
                  <c:v>7</c:v>
                </c:pt>
                <c:pt idx="4">
                  <c:v>40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D436-60C8-4887-9880-630E52722BC8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3DE3-1D93-42CB-A501-C3F6A234B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D436-60C8-4887-9880-630E52722BC8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3DE3-1D93-42CB-A501-C3F6A234B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D436-60C8-4887-9880-630E52722BC8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3DE3-1D93-42CB-A501-C3F6A234B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D436-60C8-4887-9880-630E52722BC8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3DE3-1D93-42CB-A501-C3F6A234B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D436-60C8-4887-9880-630E52722BC8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3DE3-1D93-42CB-A501-C3F6A234B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D436-60C8-4887-9880-630E52722BC8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3DE3-1D93-42CB-A501-C3F6A234B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D436-60C8-4887-9880-630E52722BC8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3DE3-1D93-42CB-A501-C3F6A234B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D436-60C8-4887-9880-630E52722BC8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3DE3-1D93-42CB-A501-C3F6A234B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D436-60C8-4887-9880-630E52722BC8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3DE3-1D93-42CB-A501-C3F6A234B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D436-60C8-4887-9880-630E52722BC8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3DE3-1D93-42CB-A501-C3F6A234B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D436-60C8-4887-9880-630E52722BC8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3DE3-1D93-42CB-A501-C3F6A234B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7D436-60C8-4887-9880-630E52722BC8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43DE3-1D93-42CB-A501-C3F6A234B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514600"/>
            <a:ext cx="7772400" cy="1470025"/>
          </a:xfrm>
        </p:spPr>
        <p:txBody>
          <a:bodyPr>
            <a:normAutofit/>
          </a:bodyPr>
          <a:lstStyle/>
          <a:p>
            <a:r>
              <a:rPr lang="sr-Cyrl-RS" sz="3600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 се манифестује паника у маси?</a:t>
            </a:r>
            <a:endParaRPr lang="en-US" sz="3600" b="1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388" name="Picture 4" descr="Hand Holding Megaphone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95800"/>
            <a:ext cx="230131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705600" y="54864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Јана Домановић</a:t>
            </a:r>
          </a:p>
          <a:p>
            <a:r>
              <a:rPr lang="sr-Cyrl-RS" smtClean="0"/>
              <a:t>Катарина Ивановић</a:t>
            </a:r>
          </a:p>
          <a:p>
            <a:r>
              <a:rPr lang="sr-Cyrl-RS" smtClean="0"/>
              <a:t>Лола Ђурић</a:t>
            </a:r>
          </a:p>
          <a:p>
            <a:r>
              <a:rPr lang="sr-Cyrl-RS" smtClean="0"/>
              <a:t>Игор Вукићевић </a:t>
            </a:r>
            <a:r>
              <a:rPr lang="sr-Latn-RS" b="1" smtClean="0"/>
              <a:t>I</a:t>
            </a:r>
            <a:r>
              <a:rPr lang="sr-Cyrl-RS" b="1" smtClean="0"/>
              <a:t>г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sr-Cyrl-RS" smtClean="0"/>
              <a:t> </a:t>
            </a:r>
            <a:r>
              <a:rPr lang="sr-Cyrl-RS" b="1" smtClean="0"/>
              <a:t>Зашто?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sr-Cyrl-RS" sz="2400" smtClean="0"/>
              <a:t>По узору на сличне ситуације у прошлости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sr-Cyrl-RS" sz="2400" smtClean="0"/>
              <a:t>Због неизвесности и  мањку података о трајању пандемије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sr-Cyrl-RS" sz="2400" smtClean="0"/>
              <a:t>Приче о могућем поскупљењу</a:t>
            </a:r>
            <a:endParaRPr lang="sr-Cyrl-RS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sr-Cyrl-RS" sz="2400" smtClean="0"/>
              <a:t>О немогућности даље производње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sr-Cyrl-RS" sz="2400" smtClean="0"/>
              <a:t>О несташици хране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sr-Cyrl-RS" sz="2400" smtClean="0"/>
              <a:t>По узору на друге – Паника подстиче панику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sr-Cyrl-RS" sz="240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Страх од глади</a:t>
            </a:r>
            <a:endParaRPr lang="en-US" b="1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4274" name="Picture 2" descr="Snabdevanje tržišta brašnom i testeninama redovno, nema razloga za ..."/>
          <p:cNvPicPr>
            <a:picLocks noChangeAspect="1" noChangeArrowheads="1"/>
          </p:cNvPicPr>
          <p:nvPr/>
        </p:nvPicPr>
        <p:blipFill>
          <a:blip r:embed="rId2" cstate="print"/>
          <a:srcRect l="25217" t="15171" r="21739" b="7830"/>
          <a:stretch>
            <a:fillRect/>
          </a:stretch>
        </p:blipFill>
        <p:spPr bwMode="auto">
          <a:xfrm>
            <a:off x="304800" y="4588239"/>
            <a:ext cx="2346702" cy="2269761"/>
          </a:xfrm>
          <a:prstGeom prst="rect">
            <a:avLst/>
          </a:prstGeom>
          <a:noFill/>
        </p:spPr>
      </p:pic>
      <p:pic>
        <p:nvPicPr>
          <p:cNvPr id="54276" name="Picture 4" descr="Panic buying ahead of coronavirus pandemic: irrational or prudent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572000"/>
            <a:ext cx="3048000" cy="2146284"/>
          </a:xfrm>
          <a:prstGeom prst="rect">
            <a:avLst/>
          </a:prstGeom>
          <a:noFill/>
        </p:spPr>
      </p:pic>
      <p:pic>
        <p:nvPicPr>
          <p:cNvPr id="54278" name="Picture 6" descr="Panic buying hits Jakarta supermarkets as govt announces first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0445" y="4724400"/>
            <a:ext cx="3013555" cy="2009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295400" y="1447800"/>
          <a:ext cx="7239000" cy="523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5334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Према научном истраживању</a:t>
            </a:r>
          </a:p>
          <a:p>
            <a:r>
              <a:rPr lang="sr-Cyrl-RS" smtClean="0"/>
              <a:t>УЗРОЦИ СТВАРАЊА ЗАЛИХА: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4000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Несташица средстава за хигијену</a:t>
            </a:r>
            <a:endParaRPr lang="en-US" sz="4000" b="1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602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1600" i="1" smtClean="0"/>
              <a:t>Да ли сте се икада запитали зашто људи панично купују и стварају залихе тоалет папира?</a:t>
            </a:r>
          </a:p>
          <a:p>
            <a:pPr>
              <a:buNone/>
            </a:pPr>
            <a:r>
              <a:rPr lang="ru-RU" sz="1600" smtClean="0"/>
              <a:t>За разлику од маски и средстава за дезинфекцију, тоалет папир не нуди никакву заштиту од вируса короне, а за разлику од хране није нужан за преживљавање, намеће се питање зашто га људи купују у великим количинама ?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ru-RU" sz="2000" smtClean="0"/>
              <a:t>Неки тако реагују на недостатак јасних упутстава званичника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ru-RU" sz="2000" smtClean="0"/>
              <a:t>Некима то даје осећај контроле </a:t>
            </a:r>
            <a:r>
              <a:rPr lang="ru-RU" sz="1200" smtClean="0"/>
              <a:t>( Не можемо контролисати вирус, али можемо наш начин живота)</a:t>
            </a:r>
            <a:endParaRPr lang="ru-RU" sz="200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ru-RU" sz="2000" smtClean="0"/>
              <a:t>Паника подстиче панику ( на друштвеним мрежама проналазе слике празних рафова, што и друге купце подстиче на куповину)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ru-RU" sz="2000" smtClean="0"/>
              <a:t>Неки га користе уместо убруса, за дување носа, за такве ствари је најисплативији и најекономичнији...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ru-RU" sz="2000" smtClean="0"/>
              <a:t>Могуће је да се паника проширила од једног извора, ширењем дезинформација о несташици... </a:t>
            </a:r>
            <a:endParaRPr lang="sr-Cyrl-RS" sz="2400" smtClean="0"/>
          </a:p>
        </p:txBody>
      </p:sp>
      <p:pic>
        <p:nvPicPr>
          <p:cNvPr id="52226" name="Picture 2" descr="Coronavirus COVID-19: Why is everyone buying toilet paper? - ABC Li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953000"/>
            <a:ext cx="1828800" cy="1828800"/>
          </a:xfrm>
          <a:prstGeom prst="rect">
            <a:avLst/>
          </a:prstGeom>
          <a:noFill/>
        </p:spPr>
      </p:pic>
      <p:pic>
        <p:nvPicPr>
          <p:cNvPr id="52228" name="Picture 4" descr="Toilet Paper Stack transparent PNG - Stick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877061"/>
            <a:ext cx="2971800" cy="1980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1800" smtClean="0"/>
              <a:t>Бројне компаније за производњу тоалет папира, забележиле су нагли пораст и успех на тржишту. А испитана је и продаја тоалет папира на глобалном нивоу.</a:t>
            </a:r>
            <a:endParaRPr lang="en-US" sz="180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Несташица средстава за хигијену</a:t>
            </a:r>
            <a:endParaRPr lang="en-US" sz="4000" b="1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02" name="Picture 2" descr="Chart: Toilet Paper Producers Roll'ing in the Dough | Statista"/>
          <p:cNvPicPr>
            <a:picLocks noChangeAspect="1" noChangeArrowheads="1"/>
          </p:cNvPicPr>
          <p:nvPr/>
        </p:nvPicPr>
        <p:blipFill>
          <a:blip r:embed="rId2" cstate="print"/>
          <a:srcRect t="10169" r="2041" b="8481"/>
          <a:stretch>
            <a:fillRect/>
          </a:stretch>
        </p:blipFill>
        <p:spPr bwMode="auto">
          <a:xfrm>
            <a:off x="228600" y="2209800"/>
            <a:ext cx="4419600" cy="4419600"/>
          </a:xfrm>
          <a:prstGeom prst="rect">
            <a:avLst/>
          </a:prstGeom>
          <a:noFill/>
        </p:spPr>
      </p:pic>
      <p:pic>
        <p:nvPicPr>
          <p:cNvPr id="51204" name="Picture 4" descr="3 Stocks to Trade Amid Coronavirus-Driven Panic Buy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124200"/>
            <a:ext cx="4287827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Несташица средстава за хигијену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sr-Cyrl-RS" smtClean="0"/>
              <a:t>Међутим, паника је узроковала и прекомерну куповину осталих средстава за личну хигијену. </a:t>
            </a:r>
          </a:p>
          <a:p>
            <a:pPr>
              <a:buClr>
                <a:schemeClr val="tx2">
                  <a:lumMod val="75000"/>
                </a:schemeClr>
              </a:buClr>
              <a:buSzPct val="93000"/>
              <a:buFont typeface="Wingdings" pitchFamily="2" charset="2"/>
              <a:buChar char="v"/>
            </a:pPr>
            <a:r>
              <a:rPr lang="sr-Cyrl-RS" sz="2800" smtClean="0"/>
              <a:t>Маске и рукавице</a:t>
            </a:r>
          </a:p>
          <a:p>
            <a:pPr>
              <a:buClr>
                <a:schemeClr val="tx2">
                  <a:lumMod val="75000"/>
                </a:schemeClr>
              </a:buClr>
              <a:buSzPct val="93000"/>
              <a:buFont typeface="Wingdings" pitchFamily="2" charset="2"/>
              <a:buChar char="v"/>
            </a:pPr>
            <a:r>
              <a:rPr lang="sr-Cyrl-RS" sz="2800" smtClean="0"/>
              <a:t>Алкохол</a:t>
            </a:r>
          </a:p>
          <a:p>
            <a:pPr>
              <a:buClr>
                <a:schemeClr val="tx2">
                  <a:lumMod val="75000"/>
                </a:schemeClr>
              </a:buClr>
              <a:buSzPct val="93000"/>
              <a:buFont typeface="Wingdings" pitchFamily="2" charset="2"/>
              <a:buChar char="v"/>
            </a:pPr>
            <a:r>
              <a:rPr lang="sr-Cyrl-RS" sz="2800" smtClean="0"/>
              <a:t>Гелови за дезинфекцију руку</a:t>
            </a:r>
          </a:p>
          <a:p>
            <a:pPr>
              <a:buClr>
                <a:schemeClr val="tx2">
                  <a:lumMod val="75000"/>
                </a:schemeClr>
              </a:buClr>
              <a:buSzPct val="93000"/>
              <a:buFont typeface="Wingdings" pitchFamily="2" charset="2"/>
              <a:buChar char="v"/>
            </a:pPr>
            <a:r>
              <a:rPr lang="sr-Cyrl-RS" sz="2800" smtClean="0"/>
              <a:t>Средства за чишћење куће</a:t>
            </a:r>
          </a:p>
          <a:p>
            <a:pPr>
              <a:buClr>
                <a:schemeClr val="tx2">
                  <a:lumMod val="75000"/>
                </a:schemeClr>
              </a:buClr>
              <a:buSzPct val="93000"/>
              <a:buNone/>
            </a:pPr>
            <a:endParaRPr lang="sr-Cyrl-RS" sz="2800" smtClean="0"/>
          </a:p>
          <a:p>
            <a:pPr>
              <a:buClr>
                <a:schemeClr val="tx2">
                  <a:lumMod val="75000"/>
                </a:schemeClr>
              </a:buClr>
              <a:buSzPct val="93000"/>
              <a:buFont typeface="Wingdings" pitchFamily="2" charset="2"/>
              <a:buChar char="v"/>
            </a:pPr>
            <a:endParaRPr lang="en-US" sz="2800"/>
          </a:p>
        </p:txBody>
      </p:sp>
      <p:sp>
        <p:nvSpPr>
          <p:cNvPr id="55298" name="AutoShape 2" descr="As The Country Disinfects, Diabetes Patients Can't Find Rubb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" name="AutoShape 4" descr="As The Country Disinfects, Diabetes Patients Can't Find Rubb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GettyImages-1205332211_rubbingalcohol_1350.jpg"/>
          <p:cNvPicPr>
            <a:picLocks noChangeAspect="1"/>
          </p:cNvPicPr>
          <p:nvPr/>
        </p:nvPicPr>
        <p:blipFill>
          <a:blip r:embed="rId2" cstate="print"/>
          <a:srcRect l="27500" r="28333"/>
          <a:stretch>
            <a:fillRect/>
          </a:stretch>
        </p:blipFill>
        <p:spPr>
          <a:xfrm>
            <a:off x="7086600" y="2667000"/>
            <a:ext cx="1828800" cy="2757757"/>
          </a:xfrm>
          <a:prstGeom prst="rect">
            <a:avLst/>
          </a:prstGeom>
        </p:spPr>
      </p:pic>
      <p:pic>
        <p:nvPicPr>
          <p:cNvPr id="55302" name="Picture 6" descr="Alkohol 70% | Shopee Indonesia"/>
          <p:cNvPicPr>
            <a:picLocks noChangeAspect="1" noChangeArrowheads="1"/>
          </p:cNvPicPr>
          <p:nvPr/>
        </p:nvPicPr>
        <p:blipFill>
          <a:blip r:embed="rId3" cstate="print"/>
          <a:srcRect l="16667" t="3704" r="16667" b="1852"/>
          <a:stretch>
            <a:fillRect/>
          </a:stretch>
        </p:blipFill>
        <p:spPr bwMode="auto">
          <a:xfrm>
            <a:off x="5486400" y="4038600"/>
            <a:ext cx="1905000" cy="269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Несташица средстава за хигијену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Cyrl-RS" sz="2400" smtClean="0"/>
              <a:t>Када је у једном тренутку у многим апотекама понестало маски и других медицинских средстава, људи су почели да траже алтернативне начине за решавање проблема, креативно прављење сопствених маски...</a:t>
            </a:r>
          </a:p>
          <a:p>
            <a:pPr>
              <a:buNone/>
            </a:pPr>
            <a:r>
              <a:rPr lang="sr-Cyrl-RS" sz="2400" smtClean="0"/>
              <a:t>РАЗЛОГ ПРАВЉЕЊА МАСКИ: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sr-Cyrl-RS" sz="2400" smtClean="0"/>
              <a:t>Несташица у апотекама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sr-Cyrl-RS" sz="2400" smtClean="0"/>
              <a:t>Досада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sr-Cyrl-RS" sz="2400" smtClean="0"/>
              <a:t>Уштеда новца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sr-Cyrl-RS" sz="2400" smtClean="0"/>
              <a:t>Паника, страх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sr-Cyrl-RS" sz="2400" smtClean="0"/>
              <a:t>Жеља за помоћи другима</a:t>
            </a:r>
          </a:p>
        </p:txBody>
      </p:sp>
      <p:pic>
        <p:nvPicPr>
          <p:cNvPr id="58370" name="Picture 2" descr="Homemade Face Mas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581400"/>
            <a:ext cx="4191000" cy="279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Несташица средстава за хигијену</a:t>
            </a:r>
            <a:endParaRPr lang="en-US"/>
          </a:p>
        </p:txBody>
      </p:sp>
      <p:pic>
        <p:nvPicPr>
          <p:cNvPr id="57346" name="Picture 2" descr="City Magazine | U nedostatku maski, ovi ljudi su odlučili da se ..."/>
          <p:cNvPicPr>
            <a:picLocks noChangeAspect="1" noChangeArrowheads="1"/>
          </p:cNvPicPr>
          <p:nvPr/>
        </p:nvPicPr>
        <p:blipFill>
          <a:blip r:embed="rId2" cstate="print"/>
          <a:srcRect r="49690"/>
          <a:stretch>
            <a:fillRect/>
          </a:stretch>
        </p:blipFill>
        <p:spPr bwMode="auto">
          <a:xfrm>
            <a:off x="304800" y="1371600"/>
            <a:ext cx="2895600" cy="2705100"/>
          </a:xfrm>
          <a:prstGeom prst="rect">
            <a:avLst/>
          </a:prstGeom>
          <a:noFill/>
        </p:spPr>
      </p:pic>
      <p:pic>
        <p:nvPicPr>
          <p:cNvPr id="57348" name="Picture 4" descr="City Magazine | U nedostatku maski, ovi ljudi su odlučili da se ..."/>
          <p:cNvPicPr>
            <a:picLocks noChangeAspect="1" noChangeArrowheads="1"/>
          </p:cNvPicPr>
          <p:nvPr/>
        </p:nvPicPr>
        <p:blipFill>
          <a:blip r:embed="rId2" cstate="print"/>
          <a:srcRect l="50615"/>
          <a:stretch>
            <a:fillRect/>
          </a:stretch>
        </p:blipFill>
        <p:spPr bwMode="auto">
          <a:xfrm>
            <a:off x="3352800" y="1828800"/>
            <a:ext cx="2602149" cy="2476500"/>
          </a:xfrm>
          <a:prstGeom prst="rect">
            <a:avLst/>
          </a:prstGeom>
          <a:noFill/>
        </p:spPr>
      </p:pic>
      <p:pic>
        <p:nvPicPr>
          <p:cNvPr id="57350" name="Picture 6" descr="Kako se Kinezi brane od korona virusa - Muški magazin - trendovi ..."/>
          <p:cNvPicPr>
            <a:picLocks noChangeAspect="1" noChangeArrowheads="1"/>
          </p:cNvPicPr>
          <p:nvPr/>
        </p:nvPicPr>
        <p:blipFill>
          <a:blip r:embed="rId3" cstate="print"/>
          <a:srcRect l="28000" r="16000"/>
          <a:stretch>
            <a:fillRect/>
          </a:stretch>
        </p:blipFill>
        <p:spPr bwMode="auto">
          <a:xfrm>
            <a:off x="6172200" y="1219200"/>
            <a:ext cx="2816352" cy="3352800"/>
          </a:xfrm>
          <a:prstGeom prst="rect">
            <a:avLst/>
          </a:prstGeom>
          <a:noFill/>
        </p:spPr>
      </p:pic>
      <p:pic>
        <p:nvPicPr>
          <p:cNvPr id="57352" name="Picture 8" descr="Chinese citizens use fruits, bras as coronavirus mas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114800"/>
            <a:ext cx="2072085" cy="2667000"/>
          </a:xfrm>
          <a:prstGeom prst="rect">
            <a:avLst/>
          </a:prstGeom>
          <a:noFill/>
        </p:spPr>
      </p:pic>
      <p:pic>
        <p:nvPicPr>
          <p:cNvPr id="57354" name="Picture 10" descr="The unusual masks people are using to beat COVID-19 - A mask made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686299"/>
            <a:ext cx="2895600" cy="2171701"/>
          </a:xfrm>
          <a:prstGeom prst="rect">
            <a:avLst/>
          </a:prstGeom>
          <a:noFill/>
        </p:spPr>
      </p:pic>
      <p:pic>
        <p:nvPicPr>
          <p:cNvPr id="57356" name="Picture 12" descr="Flipboard: 86 Funny Solutions People Came Up With To Try To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4419600"/>
            <a:ext cx="3737428" cy="196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ВАЖНО!</a:t>
            </a:r>
            <a:endParaRPr lang="en-US" b="1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sr-Cyrl-RS" sz="24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ГЕЛОВИ ЗА ДЕЗИНФЕКЦИЈУ РУКУ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sz="2000" err="1" smtClean="0"/>
              <a:t>Ово</a:t>
            </a:r>
            <a:r>
              <a:rPr lang="en-US" sz="2000" smtClean="0"/>
              <a:t> </a:t>
            </a:r>
            <a:r>
              <a:rPr lang="en-US" sz="2000" err="1" smtClean="0"/>
              <a:t>није</a:t>
            </a:r>
            <a:r>
              <a:rPr lang="en-US" sz="2000" smtClean="0"/>
              <a:t> </a:t>
            </a:r>
            <a:r>
              <a:rPr lang="en-US" sz="2000" err="1" smtClean="0"/>
              <a:t>први</a:t>
            </a:r>
            <a:r>
              <a:rPr lang="en-US" sz="2000" smtClean="0"/>
              <a:t> </a:t>
            </a:r>
            <a:r>
              <a:rPr lang="en-US" sz="2000" err="1" smtClean="0"/>
              <a:t>пут</a:t>
            </a:r>
            <a:r>
              <a:rPr lang="en-US" sz="2000" smtClean="0"/>
              <a:t> </a:t>
            </a:r>
            <a:r>
              <a:rPr lang="en-US" sz="2000" err="1" smtClean="0"/>
              <a:t>да</a:t>
            </a:r>
            <a:r>
              <a:rPr lang="en-US" sz="2000" smtClean="0"/>
              <a:t> </a:t>
            </a:r>
            <a:r>
              <a:rPr lang="en-US" sz="2000" err="1" smtClean="0"/>
              <a:t>научници</a:t>
            </a:r>
            <a:r>
              <a:rPr lang="en-US" sz="2000" smtClean="0"/>
              <a:t> </a:t>
            </a:r>
            <a:r>
              <a:rPr lang="en-US" sz="2000" err="1" smtClean="0"/>
              <a:t>упозоравају</a:t>
            </a:r>
            <a:r>
              <a:rPr lang="en-US" sz="2000" smtClean="0"/>
              <a:t> </a:t>
            </a:r>
            <a:r>
              <a:rPr lang="en-US" sz="2000" err="1" smtClean="0"/>
              <a:t>да</a:t>
            </a:r>
            <a:r>
              <a:rPr lang="en-US" sz="2000" smtClean="0"/>
              <a:t> </a:t>
            </a:r>
            <a:r>
              <a:rPr lang="en-US" sz="2000" err="1" smtClean="0"/>
              <a:t>гел</a:t>
            </a:r>
            <a:r>
              <a:rPr lang="en-US" sz="2000" smtClean="0"/>
              <a:t> </a:t>
            </a:r>
            <a:r>
              <a:rPr lang="en-US" sz="2000" err="1" smtClean="0"/>
              <a:t>за</a:t>
            </a:r>
            <a:r>
              <a:rPr lang="en-US" sz="2000" smtClean="0"/>
              <a:t> </a:t>
            </a:r>
            <a:r>
              <a:rPr lang="en-US" sz="2000" err="1" smtClean="0"/>
              <a:t>дезинфекцију</a:t>
            </a:r>
            <a:r>
              <a:rPr lang="en-US" sz="2000" smtClean="0"/>
              <a:t> </a:t>
            </a:r>
            <a:r>
              <a:rPr lang="en-US" sz="2000" err="1" smtClean="0"/>
              <a:t>може</a:t>
            </a:r>
            <a:r>
              <a:rPr lang="en-US" sz="2000" smtClean="0"/>
              <a:t> </a:t>
            </a:r>
            <a:r>
              <a:rPr lang="en-US" sz="2000" err="1" smtClean="0"/>
              <a:t>бити</a:t>
            </a:r>
            <a:r>
              <a:rPr lang="en-US" sz="2000" smtClean="0"/>
              <a:t> </a:t>
            </a:r>
            <a:r>
              <a:rPr lang="en-US" sz="2000" err="1" smtClean="0"/>
              <a:t>опасан</a:t>
            </a:r>
            <a:r>
              <a:rPr lang="en-US" sz="2000" smtClean="0"/>
              <a:t> </a:t>
            </a:r>
            <a:r>
              <a:rPr lang="en-US" sz="2000" err="1" smtClean="0"/>
              <a:t>по</a:t>
            </a:r>
            <a:r>
              <a:rPr lang="en-US" sz="2000" smtClean="0"/>
              <a:t> </a:t>
            </a:r>
            <a:r>
              <a:rPr lang="en-US" sz="2000" err="1" smtClean="0"/>
              <a:t>наше</a:t>
            </a:r>
            <a:r>
              <a:rPr lang="en-US" sz="2000" smtClean="0"/>
              <a:t> </a:t>
            </a:r>
            <a:r>
              <a:rPr lang="en-US" sz="2000" err="1" smtClean="0"/>
              <a:t>здравље</a:t>
            </a:r>
            <a:r>
              <a:rPr lang="en-US" sz="2000" smtClean="0"/>
              <a:t>.</a:t>
            </a:r>
          </a:p>
          <a:p>
            <a:pPr>
              <a:buNone/>
            </a:pPr>
            <a:r>
              <a:rPr lang="sr-Cyrl-RS" sz="2000" smtClean="0"/>
              <a:t>     </a:t>
            </a:r>
            <a:r>
              <a:rPr lang="en-US" sz="2000" err="1" smtClean="0"/>
              <a:t>Ранија</a:t>
            </a:r>
            <a:r>
              <a:rPr lang="en-US" sz="2000" smtClean="0"/>
              <a:t> </a:t>
            </a:r>
            <a:r>
              <a:rPr lang="en-US" sz="2000" err="1" smtClean="0"/>
              <a:t>истраживања</a:t>
            </a:r>
            <a:r>
              <a:rPr lang="en-US" sz="2000" smtClean="0"/>
              <a:t> </a:t>
            </a:r>
            <a:r>
              <a:rPr lang="en-US" sz="2000" err="1" smtClean="0"/>
              <a:t>су</a:t>
            </a:r>
            <a:r>
              <a:rPr lang="en-US" sz="2000" smtClean="0"/>
              <a:t> </a:t>
            </a:r>
            <a:r>
              <a:rPr lang="en-US" sz="2000" err="1" smtClean="0"/>
              <a:t>показала</a:t>
            </a:r>
            <a:r>
              <a:rPr lang="en-US" sz="2000" smtClean="0"/>
              <a:t> </a:t>
            </a:r>
            <a:r>
              <a:rPr lang="en-US" sz="2000" err="1" smtClean="0"/>
              <a:t>да</a:t>
            </a:r>
            <a:r>
              <a:rPr lang="en-US" sz="2000" smtClean="0"/>
              <a:t> </a:t>
            </a:r>
            <a:r>
              <a:rPr lang="en-US" sz="2000" err="1" smtClean="0"/>
              <a:t>триклосан</a:t>
            </a:r>
            <a:r>
              <a:rPr lang="en-US" sz="2000" smtClean="0"/>
              <a:t>, </a:t>
            </a:r>
            <a:r>
              <a:rPr lang="en-US" sz="2000" err="1" smtClean="0"/>
              <a:t>један</a:t>
            </a:r>
            <a:r>
              <a:rPr lang="en-US" sz="2000" smtClean="0"/>
              <a:t> </a:t>
            </a:r>
            <a:r>
              <a:rPr lang="en-US" sz="2000" err="1" smtClean="0"/>
              <a:t>од</a:t>
            </a:r>
            <a:r>
              <a:rPr lang="en-US" sz="2000" smtClean="0"/>
              <a:t> </a:t>
            </a:r>
            <a:r>
              <a:rPr lang="en-US" sz="2000" err="1" smtClean="0"/>
              <a:t>активних</a:t>
            </a:r>
            <a:r>
              <a:rPr lang="en-US" sz="2000" smtClean="0"/>
              <a:t> </a:t>
            </a:r>
            <a:r>
              <a:rPr lang="en-US" sz="2000" err="1" smtClean="0"/>
              <a:t>састојака</a:t>
            </a:r>
            <a:r>
              <a:rPr lang="en-US" sz="2000" smtClean="0"/>
              <a:t> </a:t>
            </a:r>
            <a:r>
              <a:rPr lang="en-US" sz="2000" err="1" smtClean="0"/>
              <a:t>гела</a:t>
            </a:r>
            <a:r>
              <a:rPr lang="en-US" sz="2000" smtClean="0"/>
              <a:t> </a:t>
            </a:r>
            <a:r>
              <a:rPr lang="en-US" sz="2000" err="1" smtClean="0"/>
              <a:t>може</a:t>
            </a:r>
            <a:r>
              <a:rPr lang="en-US" sz="2000" smtClean="0"/>
              <a:t> </a:t>
            </a:r>
            <a:r>
              <a:rPr lang="en-US" sz="2000" err="1" smtClean="0"/>
              <a:t>имати</a:t>
            </a:r>
            <a:r>
              <a:rPr lang="en-US" sz="2000" smtClean="0"/>
              <a:t> </a:t>
            </a:r>
            <a:r>
              <a:rPr lang="en-US" sz="2000" err="1" smtClean="0"/>
              <a:t>неповољан</a:t>
            </a:r>
            <a:r>
              <a:rPr lang="en-US" sz="2000" smtClean="0"/>
              <a:t> </a:t>
            </a:r>
            <a:r>
              <a:rPr lang="en-US" sz="2000" err="1" smtClean="0"/>
              <a:t>утицај</a:t>
            </a:r>
            <a:r>
              <a:rPr lang="en-US" sz="2000" smtClean="0"/>
              <a:t> </a:t>
            </a:r>
            <a:r>
              <a:rPr lang="en-US" sz="2000" err="1" smtClean="0"/>
              <a:t>по</a:t>
            </a:r>
            <a:r>
              <a:rPr lang="en-US" sz="2000" smtClean="0"/>
              <a:t> </a:t>
            </a:r>
            <a:r>
              <a:rPr lang="en-US" sz="2000" err="1" smtClean="0"/>
              <a:t>нашу</a:t>
            </a:r>
            <a:r>
              <a:rPr lang="en-US" sz="2000" smtClean="0"/>
              <a:t> </a:t>
            </a:r>
            <a:r>
              <a:rPr lang="en-US" sz="2000" err="1" smtClean="0"/>
              <a:t>кожу</a:t>
            </a:r>
            <a:r>
              <a:rPr lang="en-US" sz="2000" smtClean="0"/>
              <a:t> </a:t>
            </a:r>
            <a:r>
              <a:rPr lang="en-US" sz="2000" err="1" smtClean="0"/>
              <a:t>јер</a:t>
            </a:r>
            <a:r>
              <a:rPr lang="en-US" sz="2000" smtClean="0"/>
              <a:t> </a:t>
            </a:r>
            <a:r>
              <a:rPr lang="en-US" sz="2000" err="1" smtClean="0"/>
              <a:t>убија</a:t>
            </a:r>
            <a:r>
              <a:rPr lang="en-US" sz="2000" smtClean="0"/>
              <a:t> и </a:t>
            </a:r>
            <a:r>
              <a:rPr lang="en-US" sz="2000" err="1" smtClean="0"/>
              <a:t>добре</a:t>
            </a:r>
            <a:r>
              <a:rPr lang="en-US" sz="2000" smtClean="0"/>
              <a:t> </a:t>
            </a:r>
            <a:r>
              <a:rPr lang="en-US" sz="2000" err="1" smtClean="0"/>
              <a:t>бактерије</a:t>
            </a:r>
            <a:r>
              <a:rPr lang="en-US" sz="2000" smtClean="0"/>
              <a:t> </a:t>
            </a:r>
            <a:r>
              <a:rPr lang="en-US" sz="2000" err="1" smtClean="0"/>
              <a:t>поред</a:t>
            </a:r>
            <a:r>
              <a:rPr lang="en-US" sz="2000" smtClean="0"/>
              <a:t> лоших. Међутим сада сазнајемо да постоји још један разлог. Наиме, ова средс</a:t>
            </a:r>
            <a:r>
              <a:rPr lang="sr-Cyrl-RS" sz="2000" smtClean="0"/>
              <a:t>т</a:t>
            </a:r>
            <a:r>
              <a:rPr lang="en-US" sz="2000" smtClean="0"/>
              <a:t>ва повећавају способност коже да упија Бесфинол А.</a:t>
            </a:r>
          </a:p>
          <a:p>
            <a:pPr>
              <a:buNone/>
            </a:pPr>
            <a:endParaRPr lang="en-US" sz="240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endParaRPr lang="en-US" sz="24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6322" name="AutoShape 2" descr="Atomska plomba - Antibakterijski sastojak - Triclosan,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4" name="AutoShape 4" descr="Atomska plomba - Antibakterijski sastojak - Triclosan,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downlo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495800"/>
            <a:ext cx="2333625" cy="1962150"/>
          </a:xfrm>
          <a:prstGeom prst="rect">
            <a:avLst/>
          </a:prstGeom>
        </p:spPr>
      </p:pic>
      <p:pic>
        <p:nvPicPr>
          <p:cNvPr id="56326" name="Picture 6" descr="OPREZ! Zašto je OPASNO koristiti GEL za dezinfekciju ruku! | Mogu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267200"/>
            <a:ext cx="4572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r-Cyrl-RS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ВАЖНО!</a:t>
            </a:r>
            <a:r>
              <a:rPr lang="sr-Latn-RS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 </a:t>
            </a:r>
            <a:r>
              <a:rPr lang="sr-Cyrl-RS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ИСТРАЖИВАЊЕ)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sz="2000" smtClean="0"/>
              <a:t>Бесфинол А је хемијски састојак који се користи у производњи скоро свих врста пластике и у организму имитира природне хормоне који ремете одбрамбеност имуног система.</a:t>
            </a:r>
            <a:r>
              <a:rPr lang="sr-Cyrl-RS" sz="2000" smtClean="0"/>
              <a:t>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sz="2000" smtClean="0"/>
              <a:t>Лекари су </a:t>
            </a:r>
            <a:r>
              <a:rPr lang="sr-Cyrl-RS" sz="2000" smtClean="0"/>
              <a:t>доказали </a:t>
            </a:r>
            <a:r>
              <a:rPr lang="en-US" sz="2000" smtClean="0"/>
              <a:t>да велике количине Бесфинола А у организму може да проузрокује различите срчане мане, рак па чак и дијабетес.</a:t>
            </a:r>
            <a:r>
              <a:rPr lang="sr-Cyrl-RS" sz="2000" smtClean="0"/>
              <a:t> </a:t>
            </a:r>
            <a:r>
              <a:rPr lang="en-US" sz="2000" smtClean="0"/>
              <a:t>Ово је доказано кроз једноставну студију, где су научници проверили колико Бесфинола А упије кожа са фискалног рачуна (који садржи вискоу количину Бесфинола А) која је претходно била третирана гелом за дезинфекцију руку.</a:t>
            </a:r>
          </a:p>
          <a:p>
            <a:pPr>
              <a:buNone/>
            </a:pPr>
            <a:r>
              <a:rPr lang="sr-Latn-RS" sz="2000" smtClean="0"/>
              <a:t>      </a:t>
            </a:r>
            <a:r>
              <a:rPr lang="en-US" sz="2000" smtClean="0"/>
              <a:t>Испоставило се да је количина Бесфинола А алармантно повећана, чак и 100 пута више!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endParaRPr lang="sr-Cyrl-RS" sz="240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en-US"/>
          </a:p>
        </p:txBody>
      </p:sp>
      <p:pic>
        <p:nvPicPr>
          <p:cNvPr id="59394" name="Picture 2" descr="Enzymatic degradation of bisphenol-A with immobilized laccase on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800600"/>
            <a:ext cx="4762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Непромишљени поступци</a:t>
            </a:r>
            <a:endParaRPr lang="en-US" sz="4000" b="1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2000" smtClean="0"/>
              <a:t>Као последица ширења </a:t>
            </a:r>
            <a:r>
              <a:rPr lang="sr-Cyrl-RS" sz="2000" smtClean="0"/>
              <a:t>свеопште панике, </a:t>
            </a:r>
            <a:r>
              <a:rPr lang="ru-RU" sz="2000" smtClean="0"/>
              <a:t>утицајем </a:t>
            </a:r>
            <a:r>
              <a:rPr lang="ru-RU" sz="2000" smtClean="0"/>
              <a:t>гласина на друштвеним мрежама,</a:t>
            </a:r>
            <a:r>
              <a:rPr lang="sr-Cyrl-RS" sz="2000" smtClean="0"/>
              <a:t> јављају се примери људи, који су се у намери да се заштите, окренули ненаучним лековима:</a:t>
            </a:r>
          </a:p>
          <a:p>
            <a:pPr>
              <a:buNone/>
            </a:pPr>
            <a:r>
              <a:rPr lang="sr-Cyrl-RS" sz="2000" smtClean="0"/>
              <a:t>НОВИНСКИ НАСЛОВ - </a:t>
            </a:r>
            <a:r>
              <a:rPr lang="en-US" sz="2000" b="1" i="1" smtClean="0"/>
              <a:t>Očajni potezi ljudi zbog straha od korona virusa</a:t>
            </a:r>
            <a:endParaRPr lang="sr-Cyrl-RS" sz="2000" b="1" i="1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sr-Cyrl-RS" sz="2000" smtClean="0"/>
              <a:t>Једна жена је појела чак 1,5 килограм белог лука, прочитавши на интернету да је бели лук добра превенција корона вируса.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sr-Cyrl-RS" sz="2000" smtClean="0"/>
              <a:t>Једа жена је своју одећу натапала алкохолом, прочитавши на некој од друштвених мрежа да се вирус најдуже задржава на одећи, а потом је дошавши у контакт са шпоретом, задобила тешке повреде. </a:t>
            </a:r>
          </a:p>
        </p:txBody>
      </p:sp>
      <p:pic>
        <p:nvPicPr>
          <p:cNvPr id="25604" name="Picture 4" descr="Panic Disorder: Everything You Need to Kn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953000"/>
            <a:ext cx="4267200" cy="1519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Садржај:</a:t>
            </a:r>
            <a:endParaRPr lang="en-US" b="1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sr-Cyrl-RS" sz="2400" smtClean="0"/>
              <a:t>Лажни симптоми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sr-Cyrl-RS" sz="2400" smtClean="0"/>
              <a:t>Страх од глади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sr-Cyrl-RS" sz="2400" smtClean="0"/>
              <a:t>Несташица средстава за личну хигијену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sr-Cyrl-RS" sz="2400" smtClean="0"/>
              <a:t>Непромишљени </a:t>
            </a:r>
            <a:r>
              <a:rPr lang="sr-Cyrl-RS" sz="2400" smtClean="0"/>
              <a:t>поступци</a:t>
            </a:r>
            <a:endParaRPr lang="en-US" sz="240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sr-Cyrl-RS" sz="2400" smtClean="0"/>
              <a:t>Заблуде</a:t>
            </a:r>
            <a:endParaRPr lang="en-US" sz="2400" smtClean="0"/>
          </a:p>
        </p:txBody>
      </p:sp>
      <p:pic>
        <p:nvPicPr>
          <p:cNvPr id="5122" name="Picture 2" descr="Seven Illustrations Show What a Panic Attack is Like - ATTN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371600"/>
            <a:ext cx="242316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 descr="Korona virus: Kako lažne informacije postaju viralne - BBC News na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191000"/>
            <a:ext cx="3581400" cy="2014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8" name="Picture 8" descr="Corona World Mask - Free image on Pixab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733800"/>
            <a:ext cx="3541786" cy="2505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Непромишљени поступци</a:t>
            </a:r>
            <a:endParaRPr lang="en-US" sz="4000" b="1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ru-RU" sz="200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неким случајевима, стамбене зграде обезбедиле су марамице или чак чачкалице за људе како би могли да их користе за притискање дугмета у лифту.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ru-RU" sz="200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Тако су пре десетак дана ирански медији пренели да је најмање 44 људи умрло од тровања алкохолом у овој земљи док је скоро 300 примљено у болницу након што су поверовали да алкохолно пиће може да заустави корону.</a:t>
            </a:r>
            <a:endParaRPr lang="en-US" sz="200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4578" name="Picture 2" descr="La impactante imagen que refleja la locura desatada por el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733800"/>
            <a:ext cx="4876799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 descr="Coronavirus: 10 'ideas de bombero' para evitar el contagio | Salu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038600"/>
            <a:ext cx="3657600" cy="2436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95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r-Cyrl-RS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 ЛАЖИ И ЗАБЛУДЕ КОЈЕ “УБЛАЖУЈУ” ПАНИКУ </a:t>
            </a:r>
            <a:br>
              <a:rPr lang="sr-Cyrl-RS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r-Cyrl-RS" sz="3600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корона вирус</a:t>
            </a:r>
            <a:endParaRPr lang="en-US" b="1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Медији</a:t>
            </a:r>
            <a:r>
              <a:rPr lang="sr-Latn-RS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RS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sr-Cyrl-RS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r-Cyrl-RS" sz="3600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Лош утицај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sr-Cyrl-RS" sz="2000" smtClean="0"/>
              <a:t>Живимо у свету (дез)информација на сваком кораку. Данас имамо ту срећу или несрећу да се суочавамо са појавом која се манифестује једном у сто година. А основни извор свих информација су медији.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sr-Cyrl-RS" sz="2000" smtClean="0"/>
              <a:t>Нарочиту важност у оваквим ситуацијама имају новине, друштвене мреже и телевизија...Велики број старијих људи као основни извор информисања користи новинске чланке, због не тако велике упућености у савремену технологију. Међутим, код малдих друштвене мреже представљају “легло” (дез)информација...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sr-Cyrl-RS" sz="2800" smtClean="0"/>
              <a:t> </a:t>
            </a:r>
            <a:endParaRPr lang="en-US" sz="2800"/>
          </a:p>
        </p:txBody>
      </p:sp>
      <p:sp>
        <p:nvSpPr>
          <p:cNvPr id="3074" name="AutoShape 2" descr="NUNS: 2019. medijima iz budžeta 14 miliona evra, dominantno z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Man Reading The Newspaper Painting by Albe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343400"/>
            <a:ext cx="2932699" cy="1981201"/>
          </a:xfrm>
          <a:prstGeom prst="rect">
            <a:avLst/>
          </a:prstGeom>
          <a:noFill/>
        </p:spPr>
      </p:pic>
      <p:pic>
        <p:nvPicPr>
          <p:cNvPr id="34818" name="Picture 2" descr="Social Media Platforms Help During the Coronavirus | Socialbak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267200"/>
            <a:ext cx="4419600" cy="2320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Foto: Printsc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2493"/>
            <a:ext cx="9144000" cy="587550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7400" y="1524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Медији – друштвене мреже</a:t>
            </a:r>
            <a:endParaRPr lang="en-US" sz="3200" b="1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to: Printscreen"/>
          <p:cNvPicPr>
            <a:picLocks noChangeAspect="1" noChangeArrowheads="1"/>
          </p:cNvPicPr>
          <p:nvPr/>
        </p:nvPicPr>
        <p:blipFill>
          <a:blip r:embed="rId2" cstate="print"/>
          <a:srcRect l="13003" t="1639" r="15480"/>
          <a:stretch>
            <a:fillRect/>
          </a:stretch>
        </p:blipFill>
        <p:spPr bwMode="auto">
          <a:xfrm>
            <a:off x="228600" y="1524000"/>
            <a:ext cx="3576320" cy="4876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114800" y="1447800"/>
            <a:ext cx="461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/>
              <a:t>Витамин Ц лечи коронавирус. Нема доказа!</a:t>
            </a:r>
            <a:endParaRPr lang="en-US" b="1"/>
          </a:p>
        </p:txBody>
      </p:sp>
      <p:sp>
        <p:nvSpPr>
          <p:cNvPr id="4" name="Rectangle 3"/>
          <p:cNvSpPr/>
          <p:nvPr/>
        </p:nvSpPr>
        <p:spPr>
          <a:xfrm>
            <a:off x="4114800" y="18288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mtClean="0"/>
              <a:t>Оваква порука кружи друштвеним мрежама још од почетка марта, иако још увек нема никавих доказа за то. У Кини су у току бројна клиничка испитивања, између осталих и дејства витамина Ц на вирус, али ће резултати битии објављени у септембру. Научници који испитују да ли витамин Ц може да помогне у лечењу овог коронавируса кажу да је витамин Ц значајан за људско тело, и да је важан у превенцији прехлада. Кажу и да је недостатак витамина Ц повезан са повећаним ризиком од вирусних инфекција. Међутим, још увек нема никаквих доказа да ће конзумирање аскорбинске киселине (витамин Ц) помоћи зараженима од коронавируса.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5000" y="152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Медији – друштвене мреже</a:t>
            </a:r>
            <a:endParaRPr lang="en-US" sz="3600" b="1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7267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smtClean="0"/>
              <a:t>Коронавирус нестаје. Лаж!</a:t>
            </a:r>
          </a:p>
          <a:p>
            <a:endParaRPr lang="sr-Cyrl-RS" smtClean="0"/>
          </a:p>
          <a:p>
            <a:r>
              <a:rPr lang="sr-Cyrl-RS" smtClean="0"/>
              <a:t>Портал таблоида Ало објавио је “ПРАВО СТАЊЕ СТВАРИ: Коронавирус нестаје”.</a:t>
            </a:r>
          </a:p>
          <a:p>
            <a:endParaRPr lang="sr-Cyrl-RS" smtClean="0"/>
          </a:p>
          <a:p>
            <a:r>
              <a:rPr lang="sr-Cyrl-RS" smtClean="0"/>
              <a:t>- Како показују званичне анализе и пројекције кретања епидемије, број оболелих је у опадању - пише Ало. Ово, међутим, није тачно.</a:t>
            </a:r>
            <a:endParaRPr lang="en-US"/>
          </a:p>
        </p:txBody>
      </p:sp>
      <p:pic>
        <p:nvPicPr>
          <p:cNvPr id="31746" name="Picture 2" descr="Foto: printsc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5799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4495800"/>
            <a:ext cx="441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Док је у марту коронавирус био у “зениту”, Ало портал је објавио потпуно контраверзну чињеницу, због које се јавност доста узбуркала. Свакако, ако посматрамо чињенице о утицају медија, можемо рећи да је, заиста, могло прерасти у озбиљан проблем.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Медији</a:t>
            </a:r>
            <a:r>
              <a:rPr lang="sr-Latn-RS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RS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sr-Cyrl-RS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r-Cyrl-RS" sz="3600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Добар утицај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2400" b="1" i="1" smtClean="0"/>
              <a:t>Моћ медија може се користити и на другачији начин.</a:t>
            </a:r>
          </a:p>
          <a:p>
            <a:pPr>
              <a:buNone/>
            </a:pPr>
            <a:r>
              <a:rPr lang="sr-Cyrl-RS" sz="2400" smtClean="0"/>
              <a:t>Њихова утицајност може допринети јачању свести, развоју колективног мишљења и свеопште одговорности. Осим што могу проузроковати, могу и спречити ширење панике.</a:t>
            </a:r>
          </a:p>
          <a:p>
            <a:pPr>
              <a:buNone/>
            </a:pPr>
            <a:r>
              <a:rPr lang="sr-Cyrl-RS" sz="2400" smtClean="0"/>
              <a:t>Један новински или онлајн чланак који оптимистично гледа на неку ситуацију, према научним истраживањима може променити мишљење 70% читалаца. </a:t>
            </a:r>
          </a:p>
          <a:p>
            <a:pPr>
              <a:buNone/>
            </a:pPr>
            <a:endParaRPr lang="sr-Cyrl-RS" sz="2800" smtClean="0"/>
          </a:p>
        </p:txBody>
      </p:sp>
      <p:pic>
        <p:nvPicPr>
          <p:cNvPr id="31746" name="Picture 2" descr="Social media fuels spread of COVID-19 information—and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419600"/>
            <a:ext cx="4038600" cy="2271713"/>
          </a:xfrm>
          <a:prstGeom prst="rect">
            <a:avLst/>
          </a:prstGeom>
          <a:noFill/>
        </p:spPr>
      </p:pic>
      <p:pic>
        <p:nvPicPr>
          <p:cNvPr id="31748" name="Picture 4" descr="Not All Posts Are Misinformation About Coronavirus On Social M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648200"/>
            <a:ext cx="2895600" cy="193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Медији</a:t>
            </a:r>
            <a:r>
              <a:rPr lang="sr-Latn-RS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RS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sr-Cyrl-RS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r-Cyrl-RS" sz="3600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Добар утицај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RS" sz="2800" b="1" i="1" smtClean="0"/>
              <a:t>Актуелан пример:</a:t>
            </a:r>
          </a:p>
          <a:p>
            <a:pPr>
              <a:buNone/>
            </a:pPr>
            <a:r>
              <a:rPr lang="sr-Cyrl-RS" sz="2400" smtClean="0"/>
              <a:t>Добар пример јачања свести целокупне масе јесу телевизијске рекламе, чији је циљ свакодневно подучавање грађана о свим неопходним мерама и подсећање на важност одговорности, узајамне подршке и  стрпљивости у оваквим ситуацијама.</a:t>
            </a:r>
            <a:endParaRPr lang="en-US" sz="2400"/>
          </a:p>
        </p:txBody>
      </p:sp>
      <p:pic>
        <p:nvPicPr>
          <p:cNvPr id="27650" name="Picture 2" descr="Ostani kod kuće: Jelena Đorđević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191000"/>
            <a:ext cx="4343400" cy="2443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Picture 4" descr="РТС :: Буди и ти шампион – остани код куће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343400"/>
            <a:ext cx="28575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 се шире подаци о пандемији?</a:t>
            </a:r>
            <a:endParaRPr lang="en-US" b="1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42" name="Picture 2" descr="Monitor the Online Spread of the Coronavirus to Understand it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1200"/>
            <a:ext cx="8829675" cy="398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Korona virus – bolje sprečiti nego lečiti • Esen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86800" cy="6348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Актуелан пример</a:t>
            </a:r>
            <a:endParaRPr lang="en-US" sz="4000" b="1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r-Cyrl-RS" sz="2400" smtClean="0"/>
              <a:t>Живимо у свету (дез)информација на сваком кораку. Данас имамо ту срећу или несрећу да се суочавамо са појавом која се манифестује једном у сто година. А основни извор свих информација су медији. </a:t>
            </a:r>
          </a:p>
          <a:p>
            <a:pPr>
              <a:buNone/>
            </a:pPr>
            <a:r>
              <a:rPr lang="sr-Cyrl-RS" sz="2400" smtClean="0"/>
              <a:t>ИЗВОР ПАНИКЕ (утицај новинарства):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sr-Cyrl-RS" sz="2400" smtClean="0"/>
              <a:t>Упечатљиви наслови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sr-Cyrl-RS" sz="2400" smtClean="0"/>
              <a:t>Преувеличавање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sr-Cyrl-RS" sz="2400" smtClean="0"/>
              <a:t>ИЗВОР ПАНИКЕ (друштвене мреже):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sr-Cyrl-RS" sz="2400" smtClean="0"/>
              <a:t>Брзо ширење дезинформација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sr-Cyrl-RS" sz="2400" smtClean="0"/>
              <a:t>Лажни подаци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sr-Cyrl-RS" sz="2400" smtClean="0"/>
              <a:t>ИЗВОР ПАНИКЕ (жива реч):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sr-Cyrl-RS" sz="2400" smtClean="0"/>
              <a:t>Потреба за претеривањем и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sr-Cyrl-RS" sz="2400" smtClean="0"/>
              <a:t>изазивањем страха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endParaRPr lang="sr-Cyrl-RS" sz="2400" smtClean="0"/>
          </a:p>
          <a:p>
            <a:pPr>
              <a:buNone/>
            </a:pPr>
            <a:endParaRPr lang="en-US"/>
          </a:p>
        </p:txBody>
      </p:sp>
      <p:pic>
        <p:nvPicPr>
          <p:cNvPr id="4" name="Picture 2" descr="On the 4th day of Quarantine, I had a panic attack. I'm sure I'm ..."/>
          <p:cNvPicPr>
            <a:picLocks noChangeAspect="1" noChangeArrowheads="1"/>
          </p:cNvPicPr>
          <p:nvPr/>
        </p:nvPicPr>
        <p:blipFill>
          <a:blip r:embed="rId2" cstate="print"/>
          <a:srcRect l="7121" r="9203"/>
          <a:stretch>
            <a:fillRect/>
          </a:stretch>
        </p:blipFill>
        <p:spPr bwMode="auto">
          <a:xfrm>
            <a:off x="4953000" y="4495800"/>
            <a:ext cx="3743503" cy="1759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47800"/>
            <a:ext cx="8915400" cy="3306762"/>
          </a:xfrm>
        </p:spPr>
        <p:txBody>
          <a:bodyPr>
            <a:normAutofit/>
          </a:bodyPr>
          <a:lstStyle/>
          <a:p>
            <a:r>
              <a:rPr lang="sr-Cyrl-RS" sz="5400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КРАЈ</a:t>
            </a:r>
            <a:r>
              <a:rPr lang="sr-Cyrl-RS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sr-Cyrl-RS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r-Cyrl-RS" sz="3600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ХВАЛА НА ПАЖЊИ!</a:t>
            </a:r>
            <a:endParaRPr lang="en-US" b="1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Stay Safe | Free Vectors, Stock Photos &amp; PS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733800"/>
            <a:ext cx="2743200" cy="274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4000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Медији</a:t>
            </a:r>
            <a:r>
              <a:rPr lang="sr-Latn-RS" sz="4000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</a:t>
            </a:r>
            <a:r>
              <a:rPr lang="sr-Cyrl-RS" sz="4000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новинарство</a:t>
            </a:r>
            <a:endParaRPr lang="en-US" sz="4000" b="1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Šokantno! Nećete verovati! - Goran Jordović / Hakuna Matata"/>
          <p:cNvPicPr>
            <a:picLocks noChangeAspect="1" noChangeArrowheads="1"/>
          </p:cNvPicPr>
          <p:nvPr/>
        </p:nvPicPr>
        <p:blipFill>
          <a:blip r:embed="rId2" cstate="print"/>
          <a:srcRect l="16457" t="17923" r="16800" b="15275"/>
          <a:stretch>
            <a:fillRect/>
          </a:stretch>
        </p:blipFill>
        <p:spPr bwMode="auto">
          <a:xfrm>
            <a:off x="304800" y="1219200"/>
            <a:ext cx="4038600" cy="226825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114800" y="1676400"/>
            <a:ext cx="44958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smtClean="0"/>
              <a:t>KORONA - “Užasno, strašno, jezivo...”</a:t>
            </a:r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304800" y="4800600"/>
            <a:ext cx="54102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mtClean="0"/>
              <a:t>12-</a:t>
            </a:r>
            <a:r>
              <a:rPr lang="sr-Latn-RS" smtClean="0"/>
              <a:t>ogodišnja devojčica u SAD-u preminula od KORONE </a:t>
            </a:r>
            <a:endParaRPr lang="en-US"/>
          </a:p>
        </p:txBody>
      </p:sp>
      <p:pic>
        <p:nvPicPr>
          <p:cNvPr id="4100" name="Picture 4" descr="NASLOVI - Novi naslovi iz online knjižare Knjiga.ba | Centralna Bosna"/>
          <p:cNvPicPr>
            <a:picLocks noChangeAspect="1" noChangeArrowheads="1"/>
          </p:cNvPicPr>
          <p:nvPr/>
        </p:nvPicPr>
        <p:blipFill>
          <a:blip r:embed="rId3" cstate="print"/>
          <a:srcRect l="13559" t="37288" r="59322" b="40678"/>
          <a:stretch>
            <a:fillRect/>
          </a:stretch>
        </p:blipFill>
        <p:spPr bwMode="auto">
          <a:xfrm>
            <a:off x="4800600" y="2438400"/>
            <a:ext cx="1031631" cy="838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962400" y="3505200"/>
            <a:ext cx="5181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smtClean="0"/>
              <a:t>Maybe the Pandemic Will Never End</a:t>
            </a:r>
          </a:p>
          <a:p>
            <a:pPr fontAlgn="base"/>
            <a:r>
              <a:rPr lang="en-US" smtClean="0"/>
              <a:t>Policy makers should be planning for a worst-case scenario.</a:t>
            </a:r>
            <a:endParaRPr lang="sr-Cyrl-RS" smtClean="0"/>
          </a:p>
          <a:p>
            <a:pPr fontAlgn="base"/>
            <a:r>
              <a:rPr lang="sr-Cyrl-RS" smtClean="0"/>
              <a:t>,, Можда се пандемија никада неће завршити.”</a:t>
            </a:r>
          </a:p>
          <a:p>
            <a:pPr fontAlgn="base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67200" y="5334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cap="all" smtClean="0"/>
              <a:t>"OVO NIJE NORMALNO"</a:t>
            </a:r>
            <a:r>
              <a:rPr lang="pl-PL" b="1" smtClean="0"/>
              <a:t> Otkriveno kako korona ubija mlade</a:t>
            </a:r>
            <a:endParaRPr lang="pl-PL" b="1"/>
          </a:p>
        </p:txBody>
      </p:sp>
      <p:sp>
        <p:nvSpPr>
          <p:cNvPr id="10" name="Rectangle 9"/>
          <p:cNvSpPr/>
          <p:nvPr/>
        </p:nvSpPr>
        <p:spPr>
          <a:xfrm>
            <a:off x="152400" y="5715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cap="all" smtClean="0"/>
              <a:t/>
            </a:r>
            <a:br>
              <a:rPr lang="en-US" b="1" cap="all" smtClean="0"/>
            </a:br>
            <a:r>
              <a:rPr lang="en-US" b="1" cap="all" smtClean="0"/>
              <a:t>SA DALEKOG ISTOKA NAM DOLAZI NOVA POŠAST</a:t>
            </a:r>
            <a:r>
              <a:rPr lang="en-US" b="1" smtClean="0"/>
              <a:t> Za koronom stiže još jedna bolest</a:t>
            </a:r>
            <a:endParaRPr lang="en-US"/>
          </a:p>
        </p:txBody>
      </p:sp>
      <p:pic>
        <p:nvPicPr>
          <p:cNvPr id="35842" name="Picture 2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657600"/>
            <a:ext cx="3810000" cy="993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Медији</a:t>
            </a:r>
            <a:r>
              <a:rPr lang="sr-Latn-RS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</a:t>
            </a:r>
            <a:r>
              <a:rPr lang="sr-Cyrl-RS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телевизија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smtClean="0"/>
              <a:t>Колико утицај медија може бити? </a:t>
            </a:r>
          </a:p>
          <a:p>
            <a:pPr>
              <a:buNone/>
            </a:pPr>
            <a:r>
              <a:rPr lang="ru-RU" sz="2000" smtClean="0"/>
              <a:t>Подаци о употреби информационо – комуникационих технологија у Србији: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en-US" sz="2000"/>
          </a:p>
        </p:txBody>
      </p:sp>
      <p:graphicFrame>
        <p:nvGraphicFramePr>
          <p:cNvPr id="4" name="Chart 3"/>
          <p:cNvGraphicFramePr/>
          <p:nvPr/>
        </p:nvGraphicFramePr>
        <p:xfrm>
          <a:off x="0" y="2057400"/>
          <a:ext cx="53340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838200" y="4419600"/>
          <a:ext cx="4648200" cy="226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876800" y="2895600"/>
          <a:ext cx="4267200" cy="271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Лажни симптоми</a:t>
            </a:r>
            <a:endParaRPr lang="en-US" b="1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sr-Cyrl-RS" smtClean="0"/>
              <a:t> </a:t>
            </a:r>
            <a:r>
              <a:rPr lang="sr-Cyrl-RS" sz="2400" smtClean="0"/>
              <a:t>Претрпани информацијама и окружени причама и подацима о новом Корона вирусу, људи често, ненамерно постају хипохондрични. Претерано реагују на симптоме који не указују на обољење, те тиме потврђују своје сумње.</a:t>
            </a:r>
            <a:endParaRPr lang="sr-Cyrl-RS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sr-Cyrl-RS" sz="2400" smtClean="0"/>
              <a:t>ОСНОВНИ СИМПТОМИ ХИПОХОНДРИЈЕ: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</a:pPr>
            <a:r>
              <a:rPr lang="sr-Cyrl-RS" sz="2400" smtClean="0"/>
              <a:t> неосновани симптоми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</a:pPr>
            <a:r>
              <a:rPr lang="sr-Cyrl-RS" sz="2400" smtClean="0"/>
              <a:t>забринутост да је одређена болест присутна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</a:pPr>
            <a:r>
              <a:rPr lang="sr-Cyrl-RS" sz="2400" smtClean="0"/>
              <a:t>опсесивно читање тема о зарази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</a:pPr>
            <a:r>
              <a:rPr lang="sr-Cyrl-RS" sz="2400" smtClean="0"/>
              <a:t>социјално дистанцирање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</a:pPr>
            <a:r>
              <a:rPr lang="sr-Cyrl-RS" sz="2400" smtClean="0"/>
              <a:t>емоцијално растројство</a:t>
            </a:r>
          </a:p>
        </p:txBody>
      </p:sp>
      <p:pic>
        <p:nvPicPr>
          <p:cNvPr id="6146" name="Picture 2" descr="Hipohondrija - Potražite pomoć psihologa na vreme || S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648200"/>
            <a:ext cx="3886200" cy="208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Лажни симптоми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Cyrl-RS" sz="2400" smtClean="0"/>
              <a:t>Према истраживањима, утврђено је да је наша нација заузима друго место по броју хипондра у читавој Европи. Већи хипохондри од Срба су само Данци.</a:t>
            </a:r>
          </a:p>
          <a:p>
            <a:pPr>
              <a:buNone/>
            </a:pPr>
            <a:r>
              <a:rPr lang="sr-Cyrl-RS" sz="2400" smtClean="0"/>
              <a:t>ПОДАЦИ ИСТРАЖИВАЊА: </a:t>
            </a:r>
            <a:endParaRPr lang="en-US" sz="2400"/>
          </a:p>
        </p:txBody>
      </p:sp>
      <p:graphicFrame>
        <p:nvGraphicFramePr>
          <p:cNvPr id="4" name="Chart 3"/>
          <p:cNvGraphicFramePr/>
          <p:nvPr/>
        </p:nvGraphicFramePr>
        <p:xfrm>
          <a:off x="-228600" y="3352800"/>
          <a:ext cx="5410200" cy="271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648200" y="3200400"/>
          <a:ext cx="3962400" cy="325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Лажни симптоми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Cyrl-RS" sz="2400" smtClean="0"/>
              <a:t>Према научним истраживањима, од почетка пандемије учесталост хипохондрије је нагло порасла. То је изазвало и велики проблем у здравсвеном систему. Превелика потражња за тестирањем, у једном тренутку је довела до несташице тестова, што је додатно ослабило здравство...</a:t>
            </a:r>
            <a:endParaRPr lang="en-US" sz="2400"/>
          </a:p>
        </p:txBody>
      </p:sp>
      <p:pic>
        <p:nvPicPr>
          <p:cNvPr id="4100" name="Picture 4" descr="I Coughed? Do I Have Covid-19?”: What It Means to Be a ..."/>
          <p:cNvPicPr>
            <a:picLocks noChangeAspect="1" noChangeArrowheads="1"/>
          </p:cNvPicPr>
          <p:nvPr/>
        </p:nvPicPr>
        <p:blipFill>
          <a:blip r:embed="rId2" cstate="print"/>
          <a:srcRect t="4074" b="5180"/>
          <a:stretch>
            <a:fillRect/>
          </a:stretch>
        </p:blipFill>
        <p:spPr bwMode="auto">
          <a:xfrm>
            <a:off x="304800" y="3810000"/>
            <a:ext cx="5394512" cy="2737513"/>
          </a:xfrm>
          <a:prstGeom prst="rect">
            <a:avLst/>
          </a:prstGeom>
          <a:noFill/>
        </p:spPr>
      </p:pic>
      <p:pic>
        <p:nvPicPr>
          <p:cNvPr id="6" name="Picture 4" descr="Korona virus: Kako da se zaštitite - BBC News na srpsk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343400"/>
            <a:ext cx="2994025" cy="1752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Страх од глади</a:t>
            </a:r>
            <a:endParaRPr lang="en-US" b="1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sr-Cyrl-RS" sz="2400" smtClean="0"/>
              <a:t>Окружени смо причама о могућој несташици хране, што изазива велику панику. Многи људи су из страха испразнили рафове продавница и направили залихе хране, што је потпуно беспотребно.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sr-Cyrl-RS" sz="2800" b="1" smtClean="0"/>
              <a:t>ЗАШТО ЈЕ БЕСПОТРЕБНО?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sr-Cyrl-RS" sz="2400" smtClean="0"/>
              <a:t>Продавнице и даље раде</a:t>
            </a:r>
            <a:endParaRPr lang="sr-Cyrl-RS" sz="200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sr-Cyrl-RS" sz="2400" smtClean="0"/>
              <a:t>Храна се може покварити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sr-Cyrl-RS" sz="2400" smtClean="0"/>
              <a:t>За четвородневни боравак код куће сасвим је довољно оно што имате у фрижидерима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sr-Cyrl-RS" sz="2400" smtClean="0"/>
              <a:t>Увек постоји начин доласка до хране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sr-Cyrl-RS" sz="2400" smtClean="0"/>
              <a:t>Постоје онлајн начини куповине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endParaRPr lang="sr-Cyrl-RS" sz="2400" smtClean="0"/>
          </a:p>
        </p:txBody>
      </p:sp>
      <p:pic>
        <p:nvPicPr>
          <p:cNvPr id="3074" name="Picture 2" descr="Barren shelves: COVID-19 and panic buying of food │ Analysis by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5334000"/>
            <a:ext cx="3632133" cy="1319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2331</TotalTime>
  <Words>1449</Words>
  <Application>Microsoft Office PowerPoint</Application>
  <PresentationFormat>On-screen Show (4:3)</PresentationFormat>
  <Paragraphs>132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Како се манифестује паника у маси?</vt:lpstr>
      <vt:lpstr>Садржај:</vt:lpstr>
      <vt:lpstr>Актуелан пример</vt:lpstr>
      <vt:lpstr>Медији - новинарство</vt:lpstr>
      <vt:lpstr>Медији - телевизија</vt:lpstr>
      <vt:lpstr>Лажни симптоми</vt:lpstr>
      <vt:lpstr>Лажни симптоми</vt:lpstr>
      <vt:lpstr>Лажни симптоми</vt:lpstr>
      <vt:lpstr>Страх од глади</vt:lpstr>
      <vt:lpstr>Страх од глади</vt:lpstr>
      <vt:lpstr>Slide 11</vt:lpstr>
      <vt:lpstr>Несташица средстава за хигијену</vt:lpstr>
      <vt:lpstr>Несташица средстава за хигијену</vt:lpstr>
      <vt:lpstr>Несташица средстава за хигијену</vt:lpstr>
      <vt:lpstr>Несташица средстава за хигијену</vt:lpstr>
      <vt:lpstr>Несташица средстава за хигијену</vt:lpstr>
      <vt:lpstr>ВАЖНО!</vt:lpstr>
      <vt:lpstr>ВАЖНО! ( ИСТРАЖИВАЊЕ)</vt:lpstr>
      <vt:lpstr>Непромишљени поступци</vt:lpstr>
      <vt:lpstr>Непромишљени поступци</vt:lpstr>
      <vt:lpstr>СВЕ ЛАЖИ И ЗАБЛУДЕ КОЈЕ “УБЛАЖУЈУ” ПАНИКУ  корона вирус</vt:lpstr>
      <vt:lpstr>Медији  Лош утицај</vt:lpstr>
      <vt:lpstr>Slide 23</vt:lpstr>
      <vt:lpstr>Slide 24</vt:lpstr>
      <vt:lpstr>Slide 25</vt:lpstr>
      <vt:lpstr>Медији  Добар утицај</vt:lpstr>
      <vt:lpstr>Медији  Добар утицај</vt:lpstr>
      <vt:lpstr>Како се шире подаци о пандемији?</vt:lpstr>
      <vt:lpstr>Slide 29</vt:lpstr>
      <vt:lpstr>КРАЈ ХВАЛА НА ПАЖЊИ!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Како се манифестује паника у маси?</dc:title>
  <dc:creator>Domanovic</dc:creator>
  <cp:lastModifiedBy>Domanovic</cp:lastModifiedBy>
  <cp:revision>90</cp:revision>
  <dcterms:created xsi:type="dcterms:W3CDTF">2020-05-05T09:16:42Z</dcterms:created>
  <dcterms:modified xsi:type="dcterms:W3CDTF">2020-05-19T08:50:01Z</dcterms:modified>
</cp:coreProperties>
</file>