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258" r:id="rId5"/>
    <p:sldId id="262" r:id="rId6"/>
    <p:sldId id="263" r:id="rId7"/>
    <p:sldId id="260" r:id="rId8"/>
    <p:sldId id="261" r:id="rId9"/>
    <p:sldId id="264" r:id="rId10"/>
    <p:sldId id="269" r:id="rId11"/>
    <p:sldId id="268" r:id="rId12"/>
    <p:sldId id="270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10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9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Остали римски грађани</c:v>
                </c:pt>
                <c:pt idx="1">
                  <c:v>Плебејско становништво одвођено у рат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87</c:v>
                </c:pt>
                <c:pt idx="1">
                  <c:v>13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423CC-ADB9-4EAE-A842-CA85821C9D2E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2EDC9-774F-4AE6-8B7C-D16C9719F3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2EDC9-774F-4AE6-8B7C-D16C9719F3C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424CD-A24F-431F-8524-6E347A080995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D05F2-0F68-4323-8858-A445D13A91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ris.uns.ac.rs/DownloadFileServlet/Disertacija144707784916331.pdf?controlNumber=(BISIS)95298&amp;fileName=144707784916331.pdf&amp;id=4557&amp;source=NaRDuS&amp;language=sr" TargetMode="External"/><Relationship Id="rId5" Type="http://schemas.openxmlformats.org/officeDocument/2006/relationships/hyperlink" Target="https://sr.wikipedia.org/wiki/%D0%A0%D0%B8%D0%BC%D1%81%D0%BA%D0%B0_%D0%BF%D1%80%D0%B8%D0%B2%D1%80%D0%B5%D0%B4%D0%B0" TargetMode="Externa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5260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Привреда старог Рима у доба Републике</a:t>
            </a:r>
            <a:endParaRPr lang="en-US" sz="4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6248400"/>
            <a:ext cx="6400800" cy="1752600"/>
          </a:xfrm>
        </p:spPr>
        <p:txBody>
          <a:bodyPr>
            <a:normAutofit/>
          </a:bodyPr>
          <a:lstStyle/>
          <a:p>
            <a:r>
              <a:rPr lang="sr-Cyrl-RS" sz="2800" i="1" dirty="0" smtClean="0">
                <a:solidFill>
                  <a:schemeClr val="tx1"/>
                </a:solidFill>
              </a:rPr>
              <a:t>Јана Домановић </a:t>
            </a:r>
            <a:r>
              <a:rPr lang="sr-Latn-RS" sz="2800" dirty="0" smtClean="0">
                <a:solidFill>
                  <a:schemeClr val="tx1"/>
                </a:solidFill>
                <a:latin typeface="Algerian" pitchFamily="82" charset="0"/>
              </a:rPr>
              <a:t>I</a:t>
            </a:r>
            <a:r>
              <a:rPr lang="sr-Cyrl-RS" sz="2800" dirty="0" smtClean="0">
                <a:solidFill>
                  <a:schemeClr val="tx1"/>
                </a:solidFill>
              </a:rPr>
              <a:t>г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3505200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u="sng" dirty="0" smtClean="0">
                <a:latin typeface="Batang" pitchFamily="18" charset="-127"/>
                <a:ea typeface="Batang" pitchFamily="18" charset="-127"/>
              </a:rPr>
              <a:t>ОД</a:t>
            </a:r>
            <a:r>
              <a:rPr lang="sr-Latn-RS" sz="2000" u="sng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sr-Latn-R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509</a:t>
            </a:r>
            <a:r>
              <a:rPr lang="sr-Cyrl-R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. г.п.н.е. </a:t>
            </a:r>
            <a:r>
              <a:rPr lang="sr-Cyrl-RS" sz="2000" u="sng" dirty="0" smtClean="0">
                <a:latin typeface="Batang" pitchFamily="18" charset="-127"/>
                <a:ea typeface="Batang" pitchFamily="18" charset="-127"/>
              </a:rPr>
              <a:t>ДО</a:t>
            </a:r>
            <a:r>
              <a:rPr lang="sr-Latn-RS" sz="2000" u="sng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sr-Latn-R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27</a:t>
            </a:r>
            <a:r>
              <a:rPr lang="sr-Cyrl-R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. г.п.н.е.</a:t>
            </a:r>
            <a:endParaRPr lang="en-US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9230" name="AutoShape 14" descr="Резултат слика за roman patte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2" name="AutoShape 16" descr="Резултат слика за roman patte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4" name="AutoShape 18" descr="Резултат слика за roman patte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" name="Picture 29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31" name="Picture 30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32" name="Picture 31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33" name="Picture 32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34" name="Picture 33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35" name="Picture 34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36" name="Picture 35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3581400" y="3886200"/>
            <a:ext cx="1752600" cy="311963"/>
          </a:xfrm>
          <a:prstGeom prst="rect">
            <a:avLst/>
          </a:prstGeom>
        </p:spPr>
      </p:pic>
      <p:pic>
        <p:nvPicPr>
          <p:cNvPr id="37" name="Picture 36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5334000" y="3886200"/>
            <a:ext cx="1752600" cy="311963"/>
          </a:xfrm>
          <a:prstGeom prst="rect">
            <a:avLst/>
          </a:prstGeom>
        </p:spPr>
      </p:pic>
      <p:sp>
        <p:nvSpPr>
          <p:cNvPr id="14342" name="AutoShape 6" descr="Image result for roman olive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4" name="Picture 8" descr="Image result for roman olives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00304">
            <a:off x="1340874" y="2611752"/>
            <a:ext cx="2134547" cy="1587509"/>
          </a:xfrm>
          <a:prstGeom prst="rect">
            <a:avLst/>
          </a:prstGeom>
          <a:noFill/>
        </p:spPr>
      </p:pic>
      <p:pic>
        <p:nvPicPr>
          <p:cNvPr id="14338" name="Picture 2" descr="Image result for roman republic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52400" y="1828800"/>
            <a:ext cx="2438400" cy="4876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Algerian" pitchFamily="82" charset="0"/>
              </a:rPr>
              <a:t>V</a:t>
            </a:r>
            <a:r>
              <a:rPr lang="sr-Latn-RS" dirty="0" smtClean="0"/>
              <a:t> 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Трговина</a:t>
            </a:r>
            <a:r>
              <a:rPr lang="sr-Latn-RS" dirty="0" smtClean="0">
                <a:latin typeface="Algerian" pitchFamily="82" charset="0"/>
              </a:rPr>
              <a:t> V</a:t>
            </a:r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1816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69342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6868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r-Cyrl-RS" sz="2800" dirty="0" smtClean="0"/>
              <a:t>Тржиште биполарно</a:t>
            </a:r>
          </a:p>
          <a:p>
            <a:pPr>
              <a:buFontTx/>
              <a:buChar char="-"/>
            </a:pP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богаташи                градска сиротиња</a:t>
            </a:r>
          </a:p>
          <a:p>
            <a:pPr>
              <a:buNone/>
            </a:pPr>
            <a:r>
              <a:rPr lang="sr-Cyrl-RS" sz="2800" dirty="0" smtClean="0"/>
              <a:t>(луксузна роба)     (само основне намирнице)</a:t>
            </a:r>
          </a:p>
          <a:p>
            <a:pPr>
              <a:buNone/>
            </a:pPr>
            <a:r>
              <a:rPr lang="sr-Cyrl-RS" sz="2800" dirty="0" smtClean="0"/>
              <a:t>-Трговачким и зантским радионицам управљају робови или плебејци ( Сматарно је да су то послови испод достојанства патриција)</a:t>
            </a:r>
          </a:p>
        </p:txBody>
      </p:sp>
      <p:pic>
        <p:nvPicPr>
          <p:cNvPr id="17" name="Picture 1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3048000" y="18288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371600" y="17526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8674" name="Picture 2" descr="Резултат слика за roman worksho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4572000"/>
            <a:ext cx="4800600" cy="1858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 descr="Резултат слика за roman tra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4" name="AutoShape 6" descr="Резултат слика за roman tra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656" name="Picture 8" descr="Trade in the Roman Empire Map (c. 200 CE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295400"/>
            <a:ext cx="5486400" cy="4125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7" name="Picture 16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8" name="Picture 17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9" name="Picture 18" descr="Mosaic border 12.gif"/>
          <p:cNvPicPr>
            <a:picLocks noChangeAspect="1"/>
          </p:cNvPicPr>
          <p:nvPr/>
        </p:nvPicPr>
        <p:blipFill>
          <a:blip r:embed="rId3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24200" y="533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УВОЗ РОБЕ У РИМ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Algerian" pitchFamily="82" charset="0"/>
              </a:rPr>
              <a:t>VI 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Аграрни закон</a:t>
            </a:r>
            <a:r>
              <a:rPr lang="sr-Latn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sr-Latn-RS" dirty="0" smtClean="0">
                <a:latin typeface="Algerian" pitchFamily="82" charset="0"/>
              </a:rPr>
              <a:t>VI </a:t>
            </a:r>
            <a:endParaRPr lang="en-US" dirty="0"/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sr-Cyrl-RS" sz="2800" dirty="0" smtClean="0"/>
              <a:t>Тиберије Грах- </a:t>
            </a: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133. г.п.н.е</a:t>
            </a:r>
            <a:r>
              <a:rPr lang="sr-Cyrl-RS" sz="2800" dirty="0" smtClean="0"/>
              <a:t>. плебејски трибун</a:t>
            </a:r>
          </a:p>
          <a:p>
            <a:pPr>
              <a:buNone/>
            </a:pP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АГРАРНИ ЗАКОН:</a:t>
            </a:r>
          </a:p>
          <a:p>
            <a:pPr>
              <a:buNone/>
            </a:pPr>
            <a:r>
              <a:rPr lang="sr-Cyrl-RS" sz="2400" i="1" dirty="0" smtClean="0">
                <a:latin typeface="+mj-lt"/>
                <a:ea typeface="Batang" pitchFamily="18" charset="-127"/>
              </a:rPr>
              <a:t>-Римски грађани не смеју имати више од 500 југера земље(125 хектара)</a:t>
            </a:r>
          </a:p>
          <a:p>
            <a:pPr>
              <a:buFontTx/>
              <a:buChar char="-"/>
            </a:pPr>
            <a:r>
              <a:rPr lang="sr-Cyrl-RS" sz="2400" i="1" dirty="0" smtClean="0">
                <a:latin typeface="+mj-lt"/>
                <a:ea typeface="Batang" pitchFamily="18" charset="-127"/>
              </a:rPr>
              <a:t>Вишак се одузима и даје сиромашнима</a:t>
            </a:r>
          </a:p>
          <a:p>
            <a:pPr>
              <a:buNone/>
            </a:pPr>
            <a:r>
              <a:rPr lang="sr-Cyrl-RS" sz="2400" dirty="0" smtClean="0">
                <a:latin typeface="+mj-lt"/>
                <a:ea typeface="Batang" pitchFamily="18" charset="-127"/>
              </a:rPr>
              <a:t>Побуна сенатора и организовано убиство Граха</a:t>
            </a:r>
          </a:p>
          <a:p>
            <a:pPr>
              <a:buFontTx/>
              <a:buChar char="-"/>
            </a:pPr>
            <a:r>
              <a:rPr lang="sr-Cyrl-RS" sz="2000" spc="-100" dirty="0" smtClean="0">
                <a:latin typeface="+mj-lt"/>
                <a:ea typeface="Batang" pitchFamily="18" charset="-127"/>
              </a:rPr>
              <a:t>Тиберијев брат, Гај Семпроније Грах, народни трибун </a:t>
            </a:r>
            <a:r>
              <a:rPr lang="sr-Cyrl-RS" sz="20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122. г.п.н.е. </a:t>
            </a:r>
            <a:r>
              <a:rPr lang="sr-Cyrl-RS" sz="2000" spc="-100" dirty="0" smtClean="0">
                <a:latin typeface="+mj-lt"/>
                <a:ea typeface="Batang" pitchFamily="18" charset="-127"/>
              </a:rPr>
              <a:t>и </a:t>
            </a:r>
            <a:r>
              <a:rPr lang="sr-Cyrl-RS" sz="20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123 г.п.н.е.</a:t>
            </a:r>
          </a:p>
          <a:p>
            <a:pPr>
              <a:buFontTx/>
              <a:buChar char="-"/>
            </a:pPr>
            <a:r>
              <a:rPr lang="sr-Cyrl-RS" sz="2000" spc="-100" dirty="0" smtClean="0">
                <a:latin typeface="+mj-lt"/>
                <a:ea typeface="Batang" pitchFamily="18" charset="-127"/>
              </a:rPr>
              <a:t>Сличне идеје као Тиберије, на крају убијен </a:t>
            </a:r>
            <a:r>
              <a:rPr lang="sr-Cyrl-RS" sz="2000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121. гп.н.е.</a:t>
            </a:r>
          </a:p>
          <a:p>
            <a:pPr>
              <a:buNone/>
            </a:pPr>
            <a:endParaRPr lang="sr-Cyrl-R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>
              <a:buNone/>
            </a:pPr>
            <a:endParaRPr lang="en-US" sz="2800" dirty="0"/>
          </a:p>
        </p:txBody>
      </p:sp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7" name="Picture 1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pic>
        <p:nvPicPr>
          <p:cNvPr id="29698" name="Picture 2" descr="Резултат слика за agrarni zak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029200"/>
            <a:ext cx="3560582" cy="137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 descr="Резултат слика за agrarni zak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1752600"/>
            <a:ext cx="1621817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-720319" y="948918"/>
            <a:ext cx="1752600" cy="311963"/>
          </a:xfrm>
          <a:prstGeom prst="rect">
            <a:avLst/>
          </a:prstGeom>
        </p:spPr>
      </p:pic>
      <p:pic>
        <p:nvPicPr>
          <p:cNvPr id="17" name="Picture 1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-720319" y="2701518"/>
            <a:ext cx="1752600" cy="311963"/>
          </a:xfrm>
          <a:prstGeom prst="rect">
            <a:avLst/>
          </a:prstGeom>
        </p:spPr>
      </p:pic>
      <p:pic>
        <p:nvPicPr>
          <p:cNvPr id="18" name="Picture 1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-720318" y="4454119"/>
            <a:ext cx="1752600" cy="311963"/>
          </a:xfrm>
          <a:prstGeom prst="rect">
            <a:avLst/>
          </a:prstGeom>
        </p:spPr>
      </p:pic>
      <p:pic>
        <p:nvPicPr>
          <p:cNvPr id="19" name="Picture 1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-720318" y="6206719"/>
            <a:ext cx="1752600" cy="311963"/>
          </a:xfrm>
          <a:prstGeom prst="rect">
            <a:avLst/>
          </a:prstGeom>
        </p:spPr>
      </p:pic>
      <p:pic>
        <p:nvPicPr>
          <p:cNvPr id="20" name="Picture 1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8111719" y="6282919"/>
            <a:ext cx="1752600" cy="311963"/>
          </a:xfrm>
          <a:prstGeom prst="rect">
            <a:avLst/>
          </a:prstGeom>
        </p:spPr>
      </p:pic>
      <p:pic>
        <p:nvPicPr>
          <p:cNvPr id="21" name="Picture 2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8111719" y="4530319"/>
            <a:ext cx="1752600" cy="311963"/>
          </a:xfrm>
          <a:prstGeom prst="rect">
            <a:avLst/>
          </a:prstGeom>
        </p:spPr>
      </p:pic>
      <p:pic>
        <p:nvPicPr>
          <p:cNvPr id="22" name="Picture 2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8111719" y="2777719"/>
            <a:ext cx="1752600" cy="311963"/>
          </a:xfrm>
          <a:prstGeom prst="rect">
            <a:avLst/>
          </a:prstGeom>
        </p:spPr>
      </p:pic>
      <p:pic>
        <p:nvPicPr>
          <p:cNvPr id="23" name="Picture 2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 rot="5400000">
            <a:off x="8111720" y="1025119"/>
            <a:ext cx="1752600" cy="31196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48000" y="2895600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-КРАЈ-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  <a:ea typeface="Batang" pitchFamily="18" charset="-127"/>
            </a:endParaRPr>
          </a:p>
        </p:txBody>
      </p:sp>
      <p:pic>
        <p:nvPicPr>
          <p:cNvPr id="28" name="Picture 4" descr="Резултат слика за roman pillar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2514600"/>
            <a:ext cx="1600200" cy="1600200"/>
          </a:xfrm>
          <a:prstGeom prst="rect">
            <a:avLst/>
          </a:prstGeom>
          <a:noFill/>
        </p:spPr>
      </p:pic>
      <p:pic>
        <p:nvPicPr>
          <p:cNvPr id="30" name="Picture 4" descr="Резултат слика за roman pillar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514600"/>
            <a:ext cx="1600200" cy="1600200"/>
          </a:xfrm>
          <a:prstGeom prst="rect">
            <a:avLst/>
          </a:prstGeom>
          <a:noFill/>
        </p:spPr>
      </p:pic>
      <p:pic>
        <p:nvPicPr>
          <p:cNvPr id="31" name="Picture 2" descr="Резултат слика за roman olive branch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1752600"/>
            <a:ext cx="1371600" cy="1309878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4648200" y="4876800"/>
            <a:ext cx="41148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Литература:</a:t>
            </a:r>
          </a:p>
          <a:p>
            <a:r>
              <a:rPr lang="en-US" sz="1000" dirty="0" smtClean="0">
                <a:hlinkClick r:id="rId5"/>
              </a:rPr>
              <a:t>https://sr.wikipedia.org/wiki/%D0%A0%D0%B8%D0%BC%D1%81%D0%BA%D0%B0_%D0%BF%D1%80%D0%B8%D0%B2%D1%80%D0%B5%D0%B4%D0%B0</a:t>
            </a:r>
            <a:endParaRPr lang="sr-Cyrl-RS" sz="1000" dirty="0" smtClean="0"/>
          </a:p>
          <a:p>
            <a:endParaRPr lang="sr-Cyrl-RS" sz="1000" dirty="0" smtClean="0">
              <a:hlinkClick r:id="rId6"/>
            </a:endParaRPr>
          </a:p>
          <a:p>
            <a:r>
              <a:rPr lang="en-US" sz="1000" dirty="0" smtClean="0">
                <a:hlinkClick r:id="rId6"/>
              </a:rPr>
              <a:t>https</a:t>
            </a:r>
            <a:r>
              <a:rPr lang="en-US" sz="1000" dirty="0" smtClean="0">
                <a:hlinkClick r:id="rId6"/>
              </a:rPr>
              <a:t>://www.cris.uns.ac.rs/DownloadFileServlet/Disertacija144707784916331.pdf?controlNumber=(BISIS)95298&amp;fileName=144707784916331.pdf&amp;id=4557&amp;source=NaRDuS&amp;language=sr</a:t>
            </a:r>
            <a:endParaRPr lang="sr-Cyrl-RS" sz="1000" dirty="0" smtClean="0"/>
          </a:p>
          <a:p>
            <a:endParaRPr lang="sr-Cyrl-RS" sz="1000" dirty="0" smtClean="0"/>
          </a:p>
          <a:p>
            <a:endParaRPr lang="sr-Cyrl-RS" sz="1000" dirty="0" smtClean="0"/>
          </a:p>
          <a:p>
            <a:endParaRPr lang="sr-Cyrl-RS" sz="1000" dirty="0" smtClean="0"/>
          </a:p>
          <a:p>
            <a:r>
              <a:rPr lang="sr-Cyrl-RS" sz="1000" dirty="0" smtClean="0"/>
              <a:t> </a:t>
            </a:r>
          </a:p>
          <a:p>
            <a:endParaRPr lang="sr-Cyrl-RS" sz="1000" dirty="0" smtClean="0"/>
          </a:p>
          <a:p>
            <a:endParaRPr lang="sr-Cyrl-RS" sz="1000" dirty="0" smtClean="0"/>
          </a:p>
          <a:p>
            <a:endParaRPr lang="sr-Cyrl-RS" sz="1000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en-US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Садржај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I</a:t>
            </a:r>
            <a:r>
              <a:rPr lang="sr-Latn-RS" sz="3600" dirty="0" smtClean="0"/>
              <a:t>  </a:t>
            </a:r>
            <a:r>
              <a:rPr lang="sr-Cyrl-RS" sz="3600" dirty="0" smtClean="0"/>
              <a:t>Пољопривреда</a:t>
            </a:r>
          </a:p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II  </a:t>
            </a:r>
            <a:r>
              <a:rPr lang="sr-Cyrl-RS" sz="3600" dirty="0" smtClean="0"/>
              <a:t>Рударство</a:t>
            </a:r>
          </a:p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III</a:t>
            </a:r>
            <a:r>
              <a:rPr lang="sr-Latn-RS" sz="3600" dirty="0" smtClean="0"/>
              <a:t>  </a:t>
            </a:r>
            <a:r>
              <a:rPr lang="sr-Cyrl-RS" sz="3600" dirty="0" smtClean="0"/>
              <a:t>Грађевинарство</a:t>
            </a:r>
          </a:p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IV</a:t>
            </a:r>
            <a:r>
              <a:rPr lang="sr-Latn-RS" sz="3600" dirty="0" smtClean="0"/>
              <a:t>  </a:t>
            </a:r>
            <a:r>
              <a:rPr lang="sr-Cyrl-RS" sz="3600" dirty="0" smtClean="0"/>
              <a:t>Занатство</a:t>
            </a:r>
          </a:p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V</a:t>
            </a:r>
            <a:r>
              <a:rPr lang="sr-Latn-RS" sz="3600" dirty="0" smtClean="0"/>
              <a:t>  </a:t>
            </a:r>
            <a:r>
              <a:rPr lang="sr-Cyrl-RS" sz="3600" dirty="0" smtClean="0"/>
              <a:t>Трг</a:t>
            </a:r>
            <a:r>
              <a:rPr lang="sr-Latn-RS" sz="3600" dirty="0"/>
              <a:t>o</a:t>
            </a:r>
            <a:r>
              <a:rPr lang="sr-Cyrl-RS" sz="3600" dirty="0" smtClean="0"/>
              <a:t>вина</a:t>
            </a:r>
            <a:endParaRPr lang="sr-Latn-RS" sz="3600" dirty="0"/>
          </a:p>
          <a:p>
            <a:pPr marL="571500" indent="-571500">
              <a:buNone/>
            </a:pPr>
            <a:r>
              <a:rPr lang="sr-Latn-RS" sz="3600" dirty="0" smtClean="0">
                <a:latin typeface="Algerian" pitchFamily="82" charset="0"/>
              </a:rPr>
              <a:t>VI </a:t>
            </a:r>
            <a:r>
              <a:rPr lang="en-US" sz="3600" dirty="0" smtClean="0"/>
              <a:t> </a:t>
            </a:r>
            <a:r>
              <a:rPr lang="sr-Cyrl-RS" sz="3600" dirty="0" smtClean="0"/>
              <a:t>Аграрни закон</a:t>
            </a:r>
          </a:p>
          <a:p>
            <a:endParaRPr lang="en-US" dirty="0"/>
          </a:p>
        </p:txBody>
      </p:sp>
      <p:pic>
        <p:nvPicPr>
          <p:cNvPr id="14342" name="Picture 6" descr="Резултат слика за ROMAN REPUBLIC f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7484" y="2438400"/>
            <a:ext cx="2887916" cy="2988365"/>
          </a:xfrm>
          <a:prstGeom prst="rect">
            <a:avLst/>
          </a:prstGeom>
          <a:noFill/>
        </p:spPr>
      </p:pic>
      <p:pic>
        <p:nvPicPr>
          <p:cNvPr id="14346" name="Picture 10" descr="Резултат слика за ROMAN spear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114068">
            <a:off x="4368989" y="1701989"/>
            <a:ext cx="3067050" cy="3067050"/>
          </a:xfrm>
          <a:prstGeom prst="rect">
            <a:avLst/>
          </a:prstGeom>
          <a:noFill/>
        </p:spPr>
      </p:pic>
      <p:pic>
        <p:nvPicPr>
          <p:cNvPr id="33" name="Picture 32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34" name="Picture 33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35" name="Picture 34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3505200" y="0"/>
            <a:ext cx="1752600" cy="311962"/>
          </a:xfrm>
          <a:prstGeom prst="rect">
            <a:avLst/>
          </a:prstGeom>
        </p:spPr>
      </p:pic>
      <p:pic>
        <p:nvPicPr>
          <p:cNvPr id="36" name="Picture 35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37" name="Picture 36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7010400" y="0"/>
            <a:ext cx="1752600" cy="311962"/>
          </a:xfrm>
          <a:prstGeom prst="rect">
            <a:avLst/>
          </a:prstGeom>
        </p:spPr>
      </p:pic>
      <p:pic>
        <p:nvPicPr>
          <p:cNvPr id="38" name="Picture 37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0" y="6518910"/>
            <a:ext cx="1905000" cy="339090"/>
          </a:xfrm>
          <a:prstGeom prst="rect">
            <a:avLst/>
          </a:prstGeom>
        </p:spPr>
      </p:pic>
      <p:pic>
        <p:nvPicPr>
          <p:cNvPr id="39" name="Picture 38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1905000" y="6518910"/>
            <a:ext cx="1905000" cy="339090"/>
          </a:xfrm>
          <a:prstGeom prst="rect">
            <a:avLst/>
          </a:prstGeom>
        </p:spPr>
      </p:pic>
      <p:pic>
        <p:nvPicPr>
          <p:cNvPr id="40" name="Picture 39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3810000" y="6518910"/>
            <a:ext cx="1905000" cy="339090"/>
          </a:xfrm>
          <a:prstGeom prst="rect">
            <a:avLst/>
          </a:prstGeom>
        </p:spPr>
      </p:pic>
      <p:pic>
        <p:nvPicPr>
          <p:cNvPr id="41" name="Picture 40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5715000" y="6518910"/>
            <a:ext cx="1905000" cy="339090"/>
          </a:xfrm>
          <a:prstGeom prst="rect">
            <a:avLst/>
          </a:prstGeom>
        </p:spPr>
      </p:pic>
      <p:pic>
        <p:nvPicPr>
          <p:cNvPr id="42" name="Picture 41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7620000" y="6518910"/>
            <a:ext cx="1905000" cy="339090"/>
          </a:xfrm>
          <a:prstGeom prst="rect">
            <a:avLst/>
          </a:prstGeom>
        </p:spPr>
      </p:pic>
      <p:pic>
        <p:nvPicPr>
          <p:cNvPr id="10" name="Picture 4" descr="Резултат слика за ROMAN REPUBLIC MONEY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876800"/>
            <a:ext cx="1905000" cy="1852084"/>
          </a:xfrm>
          <a:prstGeom prst="rect">
            <a:avLst/>
          </a:prstGeom>
          <a:noFill/>
        </p:spPr>
      </p:pic>
      <p:pic>
        <p:nvPicPr>
          <p:cNvPr id="43" name="Picture 42" descr="Mosaic border 12.gif"/>
          <p:cNvPicPr>
            <a:picLocks noChangeAspect="1"/>
          </p:cNvPicPr>
          <p:nvPr/>
        </p:nvPicPr>
        <p:blipFill>
          <a:blip r:embed="rId4" cstate="print"/>
          <a:srcRect l="3149" r="2394" b="7143"/>
          <a:stretch>
            <a:fillRect/>
          </a:stretch>
        </p:blipFill>
        <p:spPr>
          <a:xfrm>
            <a:off x="8763000" y="0"/>
            <a:ext cx="1752600" cy="311962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I</a:t>
            </a:r>
            <a:r>
              <a:rPr lang="sr-Cyrl-RS" dirty="0" smtClean="0">
                <a:latin typeface="Algerian" pitchFamily="82" charset="0"/>
              </a:rPr>
              <a:t>  </a:t>
            </a:r>
            <a:r>
              <a:rPr lang="sr-Cyrl-RS" dirty="0" smtClean="0">
                <a:latin typeface="Batang" pitchFamily="18" charset="-127"/>
                <a:ea typeface="Batang" pitchFamily="18" charset="-127"/>
              </a:rPr>
              <a:t>Пољопривреда</a:t>
            </a:r>
            <a:r>
              <a:rPr lang="en-US" dirty="0" smtClean="0"/>
              <a:t>  </a:t>
            </a:r>
            <a:r>
              <a:rPr lang="en-US" dirty="0" smtClean="0">
                <a:latin typeface="Algerian" pitchFamily="82" charset="0"/>
              </a:rPr>
              <a:t>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4/5</a:t>
            </a:r>
            <a:r>
              <a:rPr lang="sr-Cyrl-RS" sz="2800" dirty="0" smtClean="0"/>
              <a:t> становништва ради на земљи</a:t>
            </a:r>
          </a:p>
          <a:p>
            <a:pPr>
              <a:buFontTx/>
              <a:buChar char="-"/>
            </a:pPr>
            <a:r>
              <a:rPr lang="sr-Cyrl-RS" sz="2800" dirty="0" smtClean="0"/>
              <a:t>Лациј (4. и 5. век п.н.е.)- насељен сељацима</a:t>
            </a:r>
          </a:p>
          <a:p>
            <a:pPr>
              <a:buFontTx/>
              <a:buChar char="-"/>
            </a:pP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Сточарство:  </a:t>
            </a:r>
            <a:r>
              <a:rPr lang="sr-Cyrl-RS" sz="2800" dirty="0" smtClean="0"/>
              <a:t>говеда, овце и свиње</a:t>
            </a:r>
          </a:p>
          <a:p>
            <a:pPr>
              <a:buFontTx/>
              <a:buChar char="-"/>
            </a:pP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Земљорадња</a:t>
            </a:r>
            <a:r>
              <a:rPr lang="sr-Cyrl-RS" sz="2800" dirty="0" smtClean="0"/>
              <a:t>: винова лоза и житарице</a:t>
            </a:r>
          </a:p>
          <a:p>
            <a:pPr>
              <a:buNone/>
            </a:pPr>
            <a:r>
              <a:rPr lang="sr-Cyrl-RS" sz="2800" dirty="0" smtClean="0"/>
              <a:t>                  Сеоско газдинство – </a:t>
            </a:r>
            <a:r>
              <a:rPr lang="en-US" sz="2800" dirty="0" smtClean="0"/>
              <a:t>(</a:t>
            </a:r>
            <a:r>
              <a:rPr lang="en-US" sz="2800" i="1" dirty="0" smtClean="0">
                <a:latin typeface="Batang" pitchFamily="18" charset="-127"/>
                <a:ea typeface="Batang" pitchFamily="18" charset="-127"/>
              </a:rPr>
              <a:t>villa </a:t>
            </a:r>
            <a:r>
              <a:rPr lang="en-US" sz="2800" i="1" dirty="0" err="1" smtClean="0">
                <a:latin typeface="Batang" pitchFamily="18" charset="-127"/>
                <a:ea typeface="Batang" pitchFamily="18" charset="-127"/>
              </a:rPr>
              <a:t>rustica</a:t>
            </a:r>
            <a:r>
              <a:rPr lang="en-US" sz="2800" dirty="0" smtClean="0"/>
              <a:t>)</a:t>
            </a:r>
            <a:endParaRPr lang="sr-Cyrl-RS" sz="2800" dirty="0" smtClean="0"/>
          </a:p>
          <a:p>
            <a:pPr>
              <a:buFontTx/>
              <a:buChar char="-"/>
            </a:pPr>
            <a:endParaRPr lang="sr-Cyrl-RS" sz="2800" dirty="0" smtClean="0"/>
          </a:p>
          <a:p>
            <a:pPr>
              <a:buFontTx/>
              <a:buChar char="-"/>
            </a:pPr>
            <a:endParaRPr lang="en-US" sz="2800" dirty="0"/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H="1">
            <a:off x="1447800" y="3581400"/>
            <a:ext cx="9144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3962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 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Р =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600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m²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22" name="Picture 4" descr="Резултат слика за rome agricult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962400"/>
            <a:ext cx="2437635" cy="2429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4" name="Straight Arrow Connector 23"/>
          <p:cNvCxnSpPr/>
          <p:nvPr/>
        </p:nvCxnSpPr>
        <p:spPr>
          <a:xfrm>
            <a:off x="3200400" y="3581400"/>
            <a:ext cx="12192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00400" y="38862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 </a:t>
            </a:r>
            <a:r>
              <a:rPr lang="sr-Cyrl-RS" dirty="0" smtClean="0"/>
              <a:t>тржишни дан</a:t>
            </a:r>
            <a:r>
              <a:rPr lang="sr-Cyrl-RS" dirty="0" smtClean="0"/>
              <a:t> </a:t>
            </a:r>
            <a:r>
              <a:rPr lang="sr-Cyrl-RS" dirty="0" smtClean="0"/>
              <a:t>  </a:t>
            </a:r>
            <a:r>
              <a:rPr lang="sr-Cyrl-RS" i="1" dirty="0" smtClean="0"/>
              <a:t>(</a:t>
            </a:r>
            <a:r>
              <a:rPr lang="en-US" i="1" dirty="0" err="1" smtClean="0"/>
              <a:t>nundīnae</a:t>
            </a:r>
            <a:r>
              <a:rPr lang="en-US" i="1" dirty="0" smtClean="0"/>
              <a:t>)</a:t>
            </a:r>
            <a:endParaRPr lang="sr-Cyrl-RS" i="1" dirty="0" smtClean="0"/>
          </a:p>
          <a:p>
            <a:r>
              <a:rPr lang="sr-Cyrl-RS" i="1" dirty="0" smtClean="0"/>
              <a:t>Продаја вишка производа</a:t>
            </a:r>
            <a:endParaRPr lang="en-US" dirty="0"/>
          </a:p>
        </p:txBody>
      </p:sp>
      <p:pic>
        <p:nvPicPr>
          <p:cNvPr id="1026" name="Picture 2" descr="Image result for роме агрицултур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419600"/>
            <a:ext cx="2819629" cy="1877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I</a:t>
            </a:r>
            <a:r>
              <a:rPr lang="sr-Cyrl-RS" dirty="0" smtClean="0">
                <a:latin typeface="Algerian" pitchFamily="82" charset="0"/>
              </a:rPr>
              <a:t>  </a:t>
            </a:r>
            <a:r>
              <a:rPr lang="sr-Cyrl-RS" sz="4000" dirty="0" smtClean="0">
                <a:latin typeface="Batang" pitchFamily="18" charset="-127"/>
                <a:ea typeface="Batang" pitchFamily="18" charset="-127"/>
              </a:rPr>
              <a:t>Пољопривреда</a:t>
            </a:r>
            <a:r>
              <a:rPr lang="en-US" dirty="0" smtClean="0"/>
              <a:t>  </a:t>
            </a:r>
            <a:r>
              <a:rPr lang="en-US" dirty="0" smtClean="0">
                <a:latin typeface="Algerian" pitchFamily="82" charset="0"/>
              </a:rPr>
              <a:t>I 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305800" cy="4678363"/>
          </a:xfrm>
        </p:spPr>
        <p:txBody>
          <a:bodyPr/>
          <a:lstStyle/>
          <a:p>
            <a:pPr>
              <a:buFontTx/>
              <a:buChar char="-"/>
            </a:pPr>
            <a:r>
              <a:rPr lang="sr-Latn-RS" sz="2800" dirty="0" smtClean="0">
                <a:latin typeface="Algerian" pitchFamily="82" charset="0"/>
              </a:rPr>
              <a:t>IV</a:t>
            </a:r>
            <a:r>
              <a:rPr lang="sr-Latn-RS" sz="2800" dirty="0" smtClean="0"/>
              <a:t> </a:t>
            </a:r>
            <a:r>
              <a:rPr lang="sr-Cyrl-RS" sz="2800" dirty="0" smtClean="0"/>
              <a:t>век п.н.е. : Увођење едила (задужени за снабдевање грађана житом)</a:t>
            </a:r>
          </a:p>
          <a:p>
            <a:pPr>
              <a:buFontTx/>
              <a:buChar char="-"/>
            </a:pPr>
            <a:r>
              <a:rPr lang="sr-Cyrl-RS" sz="2800" dirty="0" smtClean="0">
                <a:latin typeface="Algerian" pitchFamily="82" charset="0"/>
              </a:rPr>
              <a:t> </a:t>
            </a:r>
            <a:r>
              <a:rPr lang="sr-Latn-RS" sz="2800" dirty="0" smtClean="0">
                <a:latin typeface="Algerian" pitchFamily="82" charset="0"/>
              </a:rPr>
              <a:t>III</a:t>
            </a:r>
            <a:r>
              <a:rPr lang="sr-Cyrl-RS" sz="2800" dirty="0" smtClean="0"/>
              <a:t> п.н.е: Долазе у контакт са грчком и картагинском привредом (знатно развијеним)</a:t>
            </a:r>
            <a:endParaRPr lang="en-US" sz="2800" dirty="0"/>
          </a:p>
        </p:txBody>
      </p:sp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2133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8862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6388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3914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810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81400" y="304800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ДОБА РЕПУБЛИКЕ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447800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r-Cyrl-RS" sz="2800" dirty="0" smtClean="0"/>
              <a:t> Рим јача      већи број становника      потребно више хране</a:t>
            </a:r>
            <a:endParaRPr lang="en-US" sz="28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524000" y="1752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257800" y="1752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6200000" flipH="1">
            <a:off x="1447800" y="3962400"/>
            <a:ext cx="762000" cy="457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81000" y="457200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Почиње узгој маслина и смокава</a:t>
            </a:r>
            <a:endParaRPr lang="en-US" sz="2000" dirty="0"/>
          </a:p>
        </p:txBody>
      </p:sp>
      <p:pic>
        <p:nvPicPr>
          <p:cNvPr id="36" name="Picture 8" descr="Резултат слика за rome oliv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10000"/>
            <a:ext cx="4267200" cy="2652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7" name="Curved Connector 46"/>
          <p:cNvCxnSpPr/>
          <p:nvPr/>
        </p:nvCxnSpPr>
        <p:spPr>
          <a:xfrm rot="16200000" flipH="1">
            <a:off x="2133600" y="4953000"/>
            <a:ext cx="533400" cy="533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371600" y="5486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Напушта се узгој пшенице</a:t>
            </a:r>
            <a:endParaRPr lang="en-US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lgerian" pitchFamily="82" charset="0"/>
              </a:rPr>
              <a:t>I</a:t>
            </a:r>
            <a:r>
              <a:rPr lang="sr-Cyrl-RS" sz="4000" dirty="0" smtClean="0">
                <a:latin typeface="Algerian" pitchFamily="82" charset="0"/>
              </a:rPr>
              <a:t>  </a:t>
            </a:r>
            <a:r>
              <a:rPr lang="sr-Cyrl-RS" sz="4000" dirty="0" smtClean="0">
                <a:latin typeface="Batang" pitchFamily="18" charset="-127"/>
                <a:ea typeface="Batang" pitchFamily="18" charset="-127"/>
              </a:rPr>
              <a:t>Пољопривреда</a:t>
            </a:r>
            <a:r>
              <a:rPr lang="en-US" sz="4000" dirty="0" smtClean="0"/>
              <a:t>  </a:t>
            </a:r>
            <a:r>
              <a:rPr lang="en-US" sz="4000" dirty="0" smtClean="0">
                <a:latin typeface="Algerian" pitchFamily="82" charset="0"/>
              </a:rPr>
              <a:t>I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r-Cyrl-RS" sz="2800" dirty="0" smtClean="0"/>
              <a:t>Сицилија </a:t>
            </a:r>
            <a:r>
              <a:rPr lang="sr-Cyrl-RS" sz="2800" dirty="0" smtClean="0">
                <a:solidFill>
                  <a:srgbClr val="C00000"/>
                </a:solidFill>
              </a:rPr>
              <a:t>=</a:t>
            </a:r>
            <a:r>
              <a:rPr lang="sr-Cyrl-RS" sz="2800" dirty="0" smtClean="0"/>
              <a:t> извор жита</a:t>
            </a:r>
          </a:p>
          <a:p>
            <a:pPr>
              <a:buFontTx/>
              <a:buChar char="-"/>
            </a:pPr>
            <a:r>
              <a:rPr lang="sr-Cyrl-RS" sz="2800" dirty="0" smtClean="0"/>
              <a:t>Патрицији јачају     купују робове и поседе </a:t>
            </a:r>
            <a:r>
              <a:rPr lang="sr-Cyrl-RS" sz="2400" dirty="0" smtClean="0"/>
              <a:t>(латифундије)       </a:t>
            </a:r>
            <a:r>
              <a:rPr lang="sr-Cyrl-RS" sz="2800" dirty="0" smtClean="0"/>
              <a:t>плебејци слабе </a:t>
            </a:r>
            <a:r>
              <a:rPr lang="sr-Cyrl-RS" sz="2400" dirty="0" smtClean="0"/>
              <a:t>(не добијају ништа од учешћа у рату, велика конкуренција на тржишту)</a:t>
            </a:r>
          </a:p>
          <a:p>
            <a:pPr>
              <a:buFontTx/>
              <a:buChar char="-"/>
            </a:pPr>
            <a:endParaRPr lang="en-US" sz="2800" dirty="0"/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8100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2133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8862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6388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3914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-13716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7" name="Picture 1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76600" y="30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ДОБА</a:t>
            </a:r>
            <a:r>
              <a:rPr lang="sr-Cyrl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sr-Cyrl-R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РЕПУБЛИКЕ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429000" y="22860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743200" y="26670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895600" y="3276600"/>
            <a:ext cx="609600" cy="533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4800" y="36576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hlinkClick r:id="rId3" action="ppaction://hlinksldjump"/>
              </a:rPr>
              <a:t>( Аграрни закон)</a:t>
            </a:r>
            <a:endParaRPr lang="sr-Cyrl-RS" dirty="0" smtClean="0"/>
          </a:p>
          <a:p>
            <a:r>
              <a:rPr lang="sr-Cyrl-RS" dirty="0" smtClean="0"/>
              <a:t>Сиромаше</a:t>
            </a:r>
            <a:r>
              <a:rPr lang="sr-Cyrl-RS" dirty="0" smtClean="0"/>
              <a:t>, одлазе у Рим, политичка нестабилност Рима, слом Републике </a:t>
            </a:r>
          </a:p>
        </p:txBody>
      </p:sp>
      <p:pic>
        <p:nvPicPr>
          <p:cNvPr id="6146" name="Picture 2" descr="Резултат слика за plebeians and patrician r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572000"/>
            <a:ext cx="2819400" cy="1842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4" name="Chart 23"/>
          <p:cNvGraphicFramePr/>
          <p:nvPr/>
        </p:nvGraphicFramePr>
        <p:xfrm>
          <a:off x="4495800" y="3352800"/>
          <a:ext cx="4953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dirty="0" smtClean="0">
                <a:latin typeface="Algerian" pitchFamily="82" charset="0"/>
                <a:ea typeface="Batang" pitchFamily="18" charset="-127"/>
              </a:rPr>
              <a:t>II</a:t>
            </a:r>
            <a:r>
              <a:rPr lang="en-US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sr-Cyrl-RS" dirty="0" smtClean="0">
                <a:latin typeface="Batang" pitchFamily="18" charset="-127"/>
                <a:ea typeface="Batang" pitchFamily="18" charset="-127"/>
              </a:rPr>
              <a:t>Рударство</a:t>
            </a:r>
            <a:r>
              <a:rPr lang="en-US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dirty="0" smtClean="0">
                <a:latin typeface="Algerian" pitchFamily="82" charset="0"/>
                <a:ea typeface="Batang" pitchFamily="18" charset="-127"/>
              </a:rPr>
              <a:t>II</a:t>
            </a:r>
            <a:endParaRPr lang="en-US" dirty="0">
              <a:latin typeface="Algerian" pitchFamily="82" charset="0"/>
              <a:ea typeface="Batang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r-Cyrl-RS" sz="2800" dirty="0" smtClean="0"/>
              <a:t>Рудна богатства </a:t>
            </a:r>
            <a:r>
              <a:rPr lang="sr-Cyrl-R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Горње Мезије</a:t>
            </a:r>
          </a:p>
          <a:p>
            <a:pPr>
              <a:buFontTx/>
              <a:buChar char="-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Ag, Au, Zn, Fe, Cu,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Pb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  <a:p>
            <a:pPr>
              <a:buFontTx/>
              <a:buChar char="-"/>
            </a:pPr>
            <a:r>
              <a:rPr lang="sr-Cyrl-RS" sz="2800" dirty="0" smtClean="0">
                <a:latin typeface="+mj-lt"/>
                <a:ea typeface="Batang" pitchFamily="18" charset="-127"/>
              </a:rPr>
              <a:t>Околина рудника:</a:t>
            </a:r>
          </a:p>
          <a:p>
            <a:pPr>
              <a:buFontTx/>
              <a:buChar char="-"/>
            </a:pPr>
            <a:r>
              <a:rPr lang="sr-Cyrl-RS" sz="2800" dirty="0" smtClean="0">
                <a:latin typeface="+mj-lt"/>
                <a:ea typeface="Batang" pitchFamily="18" charset="-127"/>
              </a:rPr>
              <a:t>Важност рударства:</a:t>
            </a:r>
          </a:p>
          <a:p>
            <a:pPr>
              <a:buNone/>
            </a:pPr>
            <a:r>
              <a:rPr lang="sr-Cyrl-RS" dirty="0" smtClean="0">
                <a:latin typeface="+mj-lt"/>
                <a:ea typeface="Batang" pitchFamily="18" charset="-127"/>
              </a:rPr>
              <a:t> </a:t>
            </a:r>
            <a:r>
              <a:rPr lang="sr-Cyrl-R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itchFamily="18" charset="-127"/>
              </a:rPr>
              <a:t>новац ( бронзани највише)</a:t>
            </a:r>
          </a:p>
          <a:p>
            <a:pPr>
              <a:buNone/>
            </a:pPr>
            <a:r>
              <a:rPr lang="sr-Cyrl-R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itchFamily="18" charset="-127"/>
              </a:rPr>
              <a:t> војна опрема </a:t>
            </a:r>
          </a:p>
          <a:p>
            <a:pPr>
              <a:buNone/>
            </a:pPr>
            <a:r>
              <a:rPr lang="sr-Cyrl-R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itchFamily="18" charset="-127"/>
              </a:rPr>
              <a:t>опрема за коње</a:t>
            </a:r>
          </a:p>
          <a:p>
            <a:pPr>
              <a:buNone/>
            </a:pPr>
            <a:r>
              <a:rPr lang="sr-Cyrl-R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Batang" pitchFamily="18" charset="-127"/>
              </a:rPr>
              <a:t>обредни предмети</a:t>
            </a:r>
          </a:p>
          <a:p>
            <a:pPr>
              <a:buNone/>
            </a:pPr>
            <a:endParaRPr lang="sr-Cyrl-R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Batang" pitchFamily="18" charset="-127"/>
            </a:endParaRPr>
          </a:p>
          <a:p>
            <a:pPr>
              <a:buNone/>
            </a:pPr>
            <a:endParaRPr lang="sr-Cyrl-R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Batang" pitchFamily="18" charset="-127"/>
            </a:endParaRPr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V="1">
            <a:off x="3810000" y="2438400"/>
            <a:ext cx="16002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810000" y="2971800"/>
            <a:ext cx="1143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810000" y="2971800"/>
            <a:ext cx="16002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10200" y="2286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Стационирани војници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029200" y="2819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Ничу насеља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0200" y="3429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Бројне ковачнице</a:t>
            </a:r>
            <a:endParaRPr lang="en-US" dirty="0"/>
          </a:p>
        </p:txBody>
      </p:sp>
      <p:pic>
        <p:nvPicPr>
          <p:cNvPr id="5122" name="Picture 2" descr="Резултат слика за roman metalurg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810000"/>
            <a:ext cx="3276600" cy="2380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Резултат слика за roman money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5410200"/>
            <a:ext cx="2438400" cy="1184968"/>
          </a:xfrm>
          <a:prstGeom prst="rect">
            <a:avLst/>
          </a:prstGeom>
          <a:noFill/>
        </p:spPr>
      </p:pic>
      <p:pic>
        <p:nvPicPr>
          <p:cNvPr id="27" name="Picture 26" descr="Резултат слика за roman helmet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1447800"/>
            <a:ext cx="2895600" cy="28956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4000" dirty="0" smtClean="0">
                <a:latin typeface="Algerian" pitchFamily="82" charset="0"/>
                <a:ea typeface="Batang" pitchFamily="18" charset="-127"/>
              </a:rPr>
              <a:t>III</a:t>
            </a:r>
            <a:r>
              <a:rPr lang="sr-Latn-R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sr-Cyrl-R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Грађевинарство</a:t>
            </a:r>
            <a:r>
              <a:rPr lang="sr-Latn-R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sr-Latn-RS" sz="4000" dirty="0" smtClean="0">
                <a:latin typeface="Algerian" pitchFamily="82" charset="0"/>
                <a:ea typeface="Batang" pitchFamily="18" charset="-127"/>
              </a:rPr>
              <a:t>III</a:t>
            </a:r>
            <a:endParaRPr lang="en-US" sz="4000" dirty="0">
              <a:latin typeface="Algerian" pitchFamily="82" charset="0"/>
              <a:ea typeface="Batang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smtClean="0">
                <a:latin typeface="Algerian" pitchFamily="82" charset="0"/>
                <a:ea typeface="Batang" pitchFamily="18" charset="-127"/>
              </a:rPr>
              <a:t>II</a:t>
            </a:r>
            <a:r>
              <a:rPr lang="en-US" sz="2800" dirty="0" smtClean="0"/>
              <a:t> </a:t>
            </a:r>
            <a:r>
              <a:rPr lang="sr-Cyrl-RS" sz="2800" dirty="0" smtClean="0"/>
              <a:t>век п.н.е.- </a:t>
            </a:r>
            <a:r>
              <a:rPr lang="sr-Cyrl-RS" sz="2400" spc="-100" dirty="0" smtClean="0"/>
              <a:t>нарочит развој због пораста броја становника</a:t>
            </a:r>
          </a:p>
          <a:p>
            <a:pPr>
              <a:buFontTx/>
              <a:buChar char="-"/>
            </a:pPr>
            <a:r>
              <a:rPr lang="sr-Cyrl-RS" sz="2800" dirty="0" smtClean="0"/>
              <a:t>Подела послова (доста тога раде и робови):</a:t>
            </a:r>
          </a:p>
          <a:p>
            <a:pPr>
              <a:buNone/>
            </a:pPr>
            <a:r>
              <a:rPr lang="sr-Cyrl-RS" sz="2800" dirty="0" smtClean="0"/>
              <a:t> архитекте </a:t>
            </a:r>
            <a:r>
              <a:rPr lang="en-US" sz="2800" i="1" dirty="0" smtClean="0"/>
              <a:t>(</a:t>
            </a:r>
            <a:r>
              <a:rPr lang="en-US" sz="2800" b="1" i="1" dirty="0" err="1" smtClean="0"/>
              <a:t>architecti</a:t>
            </a:r>
            <a:r>
              <a:rPr lang="en-US" sz="28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зидари</a:t>
            </a:r>
            <a:r>
              <a:rPr lang="en-US" sz="2800" i="1" dirty="0" smtClean="0"/>
              <a:t> (</a:t>
            </a:r>
            <a:r>
              <a:rPr lang="en-US" sz="2800" b="1" i="1" dirty="0" err="1" smtClean="0"/>
              <a:t>structōres</a:t>
            </a:r>
            <a:r>
              <a:rPr lang="en-US" sz="28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столари</a:t>
            </a:r>
            <a:r>
              <a:rPr lang="en-US" sz="2800" i="1" dirty="0" smtClean="0"/>
              <a:t> (</a:t>
            </a:r>
            <a:r>
              <a:rPr lang="en-US" sz="2800" b="1" i="1" dirty="0" err="1" smtClean="0"/>
              <a:t>fabri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tignarii</a:t>
            </a:r>
            <a:r>
              <a:rPr lang="en-US" sz="28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рушење старих зграда </a:t>
            </a:r>
            <a:r>
              <a:rPr lang="en-US" sz="2400" i="1" dirty="0" smtClean="0"/>
              <a:t>(</a:t>
            </a:r>
            <a:r>
              <a:rPr lang="en-US" sz="2400" b="1" i="1" dirty="0" err="1" smtClean="0"/>
              <a:t>subrutōres</a:t>
            </a:r>
            <a:r>
              <a:rPr lang="en-US" sz="28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dirty="0" smtClean="0"/>
              <a:t>- </a:t>
            </a:r>
            <a:r>
              <a:rPr lang="sr-Cyrl-RS" sz="2800" dirty="0" smtClean="0"/>
              <a:t>бетон</a:t>
            </a: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pic>
        <p:nvPicPr>
          <p:cNvPr id="3078" name="Picture 6" descr="Резултат слика за roman construckion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514600"/>
            <a:ext cx="3429000" cy="2648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Резултат слика за roman construckion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419600"/>
            <a:ext cx="3048000" cy="1993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Straight Arrow Connector 20"/>
          <p:cNvCxnSpPr/>
          <p:nvPr/>
        </p:nvCxnSpPr>
        <p:spPr>
          <a:xfrm>
            <a:off x="1981200" y="4343400"/>
            <a:ext cx="762000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705600" y="2209800"/>
            <a:ext cx="152400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Algerian" pitchFamily="82" charset="0"/>
              </a:rPr>
              <a:t>IV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Занатство </a:t>
            </a:r>
            <a:r>
              <a:rPr lang="sr-Latn-RS" dirty="0" smtClean="0">
                <a:latin typeface="Algerian" pitchFamily="82" charset="0"/>
              </a:rPr>
              <a:t>IV</a:t>
            </a:r>
            <a:r>
              <a:rPr lang="sr-Latn-RS" dirty="0" smtClean="0"/>
              <a:t>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983163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sr-Cyrl-RS" dirty="0" smtClean="0"/>
              <a:t>Плебејци</a:t>
            </a:r>
          </a:p>
          <a:p>
            <a:pPr>
              <a:buNone/>
            </a:pPr>
            <a:r>
              <a:rPr lang="sr-Cyrl-RS" sz="2800" dirty="0" smtClean="0"/>
              <a:t>Број становника    веће потребе за одећом, </a:t>
            </a:r>
            <a:r>
              <a:rPr lang="sr-Cyrl-RS" sz="2400" dirty="0" smtClean="0"/>
              <a:t>храном</a:t>
            </a:r>
            <a:endParaRPr lang="sr-Cyrl-RS" sz="2400" dirty="0" smtClean="0"/>
          </a:p>
          <a:p>
            <a:pPr>
              <a:buNone/>
            </a:pPr>
            <a:r>
              <a:rPr lang="sr-Cyrl-RS" sz="2800" dirty="0" smtClean="0"/>
              <a:t>Рибари</a:t>
            </a:r>
            <a:r>
              <a:rPr lang="en-US" sz="2800" i="1" dirty="0" smtClean="0"/>
              <a:t> (</a:t>
            </a:r>
            <a:r>
              <a:rPr lang="en-US" sz="2800" i="1" dirty="0" err="1" smtClean="0"/>
              <a:t>piscatōres</a:t>
            </a:r>
            <a:r>
              <a:rPr lang="en-US" sz="28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Месари</a:t>
            </a:r>
            <a:r>
              <a:rPr lang="en-US" sz="2800" i="1" dirty="0" smtClean="0"/>
              <a:t> (</a:t>
            </a:r>
            <a:r>
              <a:rPr lang="en-US" sz="2800" i="1" dirty="0" err="1" smtClean="0"/>
              <a:t>lanii</a:t>
            </a:r>
            <a:r>
              <a:rPr lang="en-US" sz="2800" i="1" dirty="0" smtClean="0"/>
              <a:t>)</a:t>
            </a:r>
            <a:endParaRPr lang="sr-Cyrl-RS" sz="2800" i="1" dirty="0" smtClean="0"/>
          </a:p>
          <a:p>
            <a:pPr>
              <a:buNone/>
            </a:pPr>
            <a:r>
              <a:rPr lang="sr-Cyrl-RS" sz="2800" dirty="0" smtClean="0"/>
              <a:t>Израђивали платно (</a:t>
            </a:r>
            <a:r>
              <a:rPr lang="en-US" sz="2800" i="1" dirty="0" err="1" smtClean="0"/>
              <a:t>lintearii</a:t>
            </a:r>
            <a:r>
              <a:rPr lang="sr-Cyrl-RS" sz="2800" i="1" dirty="0" smtClean="0"/>
              <a:t>)</a:t>
            </a:r>
          </a:p>
          <a:p>
            <a:pPr>
              <a:buNone/>
            </a:pPr>
            <a:r>
              <a:rPr lang="sr-Cyrl-RS" sz="2800" dirty="0" smtClean="0"/>
              <a:t>Кројачи 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vestiarii</a:t>
            </a:r>
            <a:r>
              <a:rPr lang="en-US" sz="2400" i="1" dirty="0" smtClean="0"/>
              <a:t>)</a:t>
            </a:r>
            <a:r>
              <a:rPr lang="en-US" sz="2400" dirty="0" smtClean="0"/>
              <a:t> </a:t>
            </a:r>
            <a:r>
              <a:rPr lang="sr-Cyrl-RS" sz="2800" dirty="0" smtClean="0"/>
              <a:t> </a:t>
            </a:r>
          </a:p>
          <a:p>
            <a:pPr>
              <a:buNone/>
            </a:pPr>
            <a:r>
              <a:rPr lang="sr-Cyrl-RS" sz="2800" dirty="0" smtClean="0"/>
              <a:t>Обућари </a:t>
            </a:r>
          </a:p>
          <a:p>
            <a:pPr>
              <a:buNone/>
            </a:pPr>
            <a:r>
              <a:rPr lang="sr-Cyrl-RS" sz="2800" dirty="0" smtClean="0"/>
              <a:t>Златари</a:t>
            </a:r>
            <a:r>
              <a:rPr lang="en-US" sz="2400" dirty="0" smtClean="0"/>
              <a:t>  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aurifĭces</a:t>
            </a:r>
            <a:r>
              <a:rPr lang="en-US" sz="24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Прстенари</a:t>
            </a:r>
            <a:r>
              <a:rPr lang="en-US" sz="2400" dirty="0" smtClean="0"/>
              <a:t>  </a:t>
            </a:r>
            <a:r>
              <a:rPr lang="en-US" sz="2400" i="1" dirty="0" smtClean="0"/>
              <a:t>(</a:t>
            </a:r>
            <a:r>
              <a:rPr lang="en-US" sz="2400" i="1" dirty="0" err="1" smtClean="0"/>
              <a:t>anularii</a:t>
            </a:r>
            <a:r>
              <a:rPr lang="en-US" sz="24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Обрађивали слонову кост</a:t>
            </a:r>
            <a:r>
              <a:rPr lang="en-US" sz="2400" i="1" dirty="0" smtClean="0"/>
              <a:t> (</a:t>
            </a:r>
            <a:r>
              <a:rPr lang="en-US" sz="2400" i="1" dirty="0" err="1" smtClean="0"/>
              <a:t>eborarii</a:t>
            </a:r>
            <a:r>
              <a:rPr lang="en-US" sz="24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Одела чистили</a:t>
            </a:r>
            <a:r>
              <a:rPr lang="en-US" sz="2400" i="1" dirty="0" smtClean="0"/>
              <a:t> </a:t>
            </a:r>
            <a:r>
              <a:rPr lang="sr-Cyrl-RS" sz="2400" i="1" dirty="0" smtClean="0"/>
              <a:t>(</a:t>
            </a:r>
            <a:r>
              <a:rPr lang="en-US" sz="2400" i="1" dirty="0" err="1" smtClean="0"/>
              <a:t>fullōnes</a:t>
            </a:r>
            <a:r>
              <a:rPr lang="sr-Cyrl-RS" sz="24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Платно бојили (</a:t>
            </a:r>
            <a:r>
              <a:rPr lang="en-US" sz="2400" i="1" dirty="0" err="1" smtClean="0"/>
              <a:t>tinctōres</a:t>
            </a:r>
            <a:r>
              <a:rPr lang="sr-Cyrl-RS" sz="2400" i="1" dirty="0" smtClean="0"/>
              <a:t>)</a:t>
            </a:r>
            <a:endParaRPr lang="sr-Cyrl-RS" sz="2800" dirty="0" smtClean="0"/>
          </a:p>
          <a:p>
            <a:pPr>
              <a:buNone/>
            </a:pPr>
            <a:r>
              <a:rPr lang="sr-Cyrl-RS" sz="2800" dirty="0" smtClean="0"/>
              <a:t>Ковачи</a:t>
            </a:r>
            <a:r>
              <a:rPr lang="en-US" sz="2400" i="1" dirty="0" smtClean="0"/>
              <a:t> (</a:t>
            </a:r>
            <a:r>
              <a:rPr lang="en-US" sz="2400" i="1" dirty="0" err="1" smtClean="0"/>
              <a:t>fabri</a:t>
            </a:r>
            <a:r>
              <a:rPr lang="en-US" sz="2400" i="1" dirty="0" smtClean="0"/>
              <a:t>)</a:t>
            </a:r>
            <a:r>
              <a:rPr lang="sr-Cyrl-RS" sz="2800" dirty="0" smtClean="0"/>
              <a:t>, лончари, кожари</a:t>
            </a:r>
          </a:p>
        </p:txBody>
      </p:sp>
      <p:pic>
        <p:nvPicPr>
          <p:cNvPr id="4" name="Picture 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V="1">
            <a:off x="2362200" y="1524000"/>
            <a:ext cx="2286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524000" y="34290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24" idx="1"/>
          </p:cNvCxnSpPr>
          <p:nvPr/>
        </p:nvCxnSpPr>
        <p:spPr>
          <a:xfrm>
            <a:off x="1600200" y="3810000"/>
            <a:ext cx="1828800" cy="1084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48000" y="327660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Женска обућа </a:t>
            </a:r>
            <a:r>
              <a:rPr lang="en-US" i="1" dirty="0" smtClean="0"/>
              <a:t>(</a:t>
            </a:r>
            <a:r>
              <a:rPr lang="en-US" i="1" dirty="0" err="1" smtClean="0"/>
              <a:t>fabri</a:t>
            </a:r>
            <a:r>
              <a:rPr lang="en-US" i="1" dirty="0" smtClean="0"/>
              <a:t> </a:t>
            </a:r>
            <a:r>
              <a:rPr lang="en-US" i="1" dirty="0" err="1" smtClean="0"/>
              <a:t>solearii</a:t>
            </a:r>
            <a:r>
              <a:rPr lang="en-US" i="1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429000" y="3733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 </a:t>
            </a:r>
            <a:r>
              <a:rPr lang="sr-Cyrl-RS" dirty="0" smtClean="0"/>
              <a:t>Мушка обућа </a:t>
            </a:r>
            <a:r>
              <a:rPr lang="en-US" i="1" dirty="0" smtClean="0"/>
              <a:t>(</a:t>
            </a:r>
            <a:r>
              <a:rPr lang="en-US" i="1" dirty="0" err="1" smtClean="0"/>
              <a:t>sutōres</a:t>
            </a:r>
            <a:r>
              <a:rPr lang="en-US" dirty="0" smtClean="0"/>
              <a:t> </a:t>
            </a:r>
            <a:r>
              <a:rPr lang="en-US" dirty="0" err="1" smtClean="0"/>
              <a:t>i</a:t>
            </a:r>
            <a:r>
              <a:rPr lang="en-US" dirty="0" smtClean="0"/>
              <a:t> </a:t>
            </a:r>
            <a:r>
              <a:rPr lang="en-US" i="1" dirty="0" err="1" smtClean="0"/>
              <a:t>caligarii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2050" name="Picture 2" descr="Резултат слика за roman blacksmi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114800"/>
            <a:ext cx="2895600" cy="2376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Резултат слика за roman tailo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1066800"/>
            <a:ext cx="2362200" cy="2956204"/>
          </a:xfrm>
          <a:prstGeom prst="rect">
            <a:avLst/>
          </a:prstGeom>
          <a:noFill/>
        </p:spPr>
      </p:pic>
      <p:cxnSp>
        <p:nvCxnSpPr>
          <p:cNvPr id="30" name="Straight Arrow Connector 29"/>
          <p:cNvCxnSpPr/>
          <p:nvPr/>
        </p:nvCxnSpPr>
        <p:spPr>
          <a:xfrm flipV="1">
            <a:off x="6477000" y="2743200"/>
            <a:ext cx="6096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4419600" y="5638800"/>
            <a:ext cx="1219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r>
              <a:rPr lang="sr-Latn-RS" dirty="0" smtClean="0">
                <a:latin typeface="Algerian" pitchFamily="82" charset="0"/>
              </a:rPr>
              <a:t>V</a:t>
            </a:r>
            <a:r>
              <a:rPr lang="sr-Latn-RS" dirty="0" smtClean="0"/>
              <a:t> 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Трговина</a:t>
            </a:r>
            <a:r>
              <a:rPr lang="sr-Latn-RS" dirty="0" smtClean="0">
                <a:latin typeface="Algerian" pitchFamily="82" charset="0"/>
              </a:rPr>
              <a:t> V</a:t>
            </a:r>
            <a:r>
              <a:rPr lang="sr-Latn-RS" dirty="0" smtClean="0"/>
              <a:t> </a:t>
            </a:r>
            <a:endParaRPr lang="en-US" dirty="0"/>
          </a:p>
        </p:txBody>
      </p:sp>
      <p:pic>
        <p:nvPicPr>
          <p:cNvPr id="5" name="Picture 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0"/>
            <a:ext cx="1752600" cy="311963"/>
          </a:xfrm>
          <a:prstGeom prst="rect">
            <a:avLst/>
          </a:prstGeom>
        </p:spPr>
      </p:pic>
      <p:pic>
        <p:nvPicPr>
          <p:cNvPr id="6" name="Picture 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0"/>
            <a:ext cx="1752600" cy="311963"/>
          </a:xfrm>
          <a:prstGeom prst="rect">
            <a:avLst/>
          </a:prstGeom>
        </p:spPr>
      </p:pic>
      <p:pic>
        <p:nvPicPr>
          <p:cNvPr id="7" name="Picture 6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0"/>
            <a:ext cx="1752600" cy="311963"/>
          </a:xfrm>
          <a:prstGeom prst="rect">
            <a:avLst/>
          </a:prstGeom>
        </p:spPr>
      </p:pic>
      <p:pic>
        <p:nvPicPr>
          <p:cNvPr id="8" name="Picture 7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0"/>
            <a:ext cx="1752600" cy="311963"/>
          </a:xfrm>
          <a:prstGeom prst="rect">
            <a:avLst/>
          </a:prstGeom>
        </p:spPr>
      </p:pic>
      <p:pic>
        <p:nvPicPr>
          <p:cNvPr id="9" name="Picture 8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0"/>
            <a:ext cx="1752600" cy="311963"/>
          </a:xfrm>
          <a:prstGeom prst="rect">
            <a:avLst/>
          </a:prstGeom>
        </p:spPr>
      </p:pic>
      <p:pic>
        <p:nvPicPr>
          <p:cNvPr id="10" name="Picture 9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0" y="6546037"/>
            <a:ext cx="1752600" cy="311963"/>
          </a:xfrm>
          <a:prstGeom prst="rect">
            <a:avLst/>
          </a:prstGeom>
        </p:spPr>
      </p:pic>
      <p:pic>
        <p:nvPicPr>
          <p:cNvPr id="11" name="Picture 10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1752600" y="6546037"/>
            <a:ext cx="1752600" cy="311963"/>
          </a:xfrm>
          <a:prstGeom prst="rect">
            <a:avLst/>
          </a:prstGeom>
        </p:spPr>
      </p:pic>
      <p:pic>
        <p:nvPicPr>
          <p:cNvPr id="12" name="Picture 11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3505200" y="6546037"/>
            <a:ext cx="1752600" cy="311963"/>
          </a:xfrm>
          <a:prstGeom prst="rect">
            <a:avLst/>
          </a:prstGeom>
        </p:spPr>
      </p:pic>
      <p:pic>
        <p:nvPicPr>
          <p:cNvPr id="13" name="Picture 12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5257800" y="6546037"/>
            <a:ext cx="1752600" cy="311963"/>
          </a:xfrm>
          <a:prstGeom prst="rect">
            <a:avLst/>
          </a:prstGeom>
        </p:spPr>
      </p:pic>
      <p:pic>
        <p:nvPicPr>
          <p:cNvPr id="14" name="Picture 13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7010400" y="6546037"/>
            <a:ext cx="1752600" cy="311963"/>
          </a:xfrm>
          <a:prstGeom prst="rect">
            <a:avLst/>
          </a:prstGeom>
        </p:spPr>
      </p:pic>
      <p:pic>
        <p:nvPicPr>
          <p:cNvPr id="15" name="Picture 14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0"/>
            <a:ext cx="1752600" cy="311963"/>
          </a:xfrm>
          <a:prstGeom prst="rect">
            <a:avLst/>
          </a:prstGeom>
        </p:spPr>
      </p:pic>
      <p:pic>
        <p:nvPicPr>
          <p:cNvPr id="16" name="Picture 15" descr="Mosaic border 12.gif"/>
          <p:cNvPicPr>
            <a:picLocks noChangeAspect="1"/>
          </p:cNvPicPr>
          <p:nvPr/>
        </p:nvPicPr>
        <p:blipFill>
          <a:blip r:embed="rId2" cstate="print"/>
          <a:srcRect l="3149" r="2394" b="7143"/>
          <a:stretch>
            <a:fillRect/>
          </a:stretch>
        </p:blipFill>
        <p:spPr>
          <a:xfrm>
            <a:off x="8763000" y="6546037"/>
            <a:ext cx="1752600" cy="31196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14400" y="16002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/>
              <a:t>Римска Република 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1219200" y="38100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/>
              <a:t>Провинције</a:t>
            </a:r>
            <a:endParaRPr lang="en-US" sz="28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905000" y="2057400"/>
            <a:ext cx="0" cy="1905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362200" y="2057400"/>
            <a:ext cx="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2400" y="25908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-Вино</a:t>
            </a:r>
          </a:p>
          <a:p>
            <a:r>
              <a:rPr lang="sr-Cyrl-RS" dirty="0" smtClean="0"/>
              <a:t>-маслиново уље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438400" y="24384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-Жито (Сицилија и Египат)</a:t>
            </a:r>
          </a:p>
          <a:p>
            <a:r>
              <a:rPr lang="sr-Cyrl-RS" dirty="0" smtClean="0"/>
              <a:t>-Производи у којима је Рим оскудевао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00600" y="1524000"/>
            <a:ext cx="396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sr-Cyrl-RS" sz="2400" dirty="0" smtClean="0"/>
              <a:t>Путеола- огромне количине метала намењене извозу</a:t>
            </a:r>
          </a:p>
          <a:p>
            <a:pPr>
              <a:buFontTx/>
              <a:buChar char="-"/>
            </a:pPr>
            <a:r>
              <a:rPr lang="sr-Cyrl-RS" sz="2400" dirty="0" smtClean="0"/>
              <a:t>Трговина робовима</a:t>
            </a:r>
          </a:p>
          <a:p>
            <a:pPr>
              <a:buFontTx/>
              <a:buChar char="-"/>
            </a:pPr>
            <a:r>
              <a:rPr lang="sr-Cyrl-RS" sz="2400" dirty="0" smtClean="0"/>
              <a:t>Руда се увозила из Хиспаније</a:t>
            </a:r>
          </a:p>
          <a:p>
            <a:pPr>
              <a:buFontTx/>
              <a:buChar char="-"/>
            </a:pPr>
            <a:r>
              <a:rPr lang="sr-Cyrl-RS" sz="2400" dirty="0" smtClean="0"/>
              <a:t>Луксузна роба- добављана са истока</a:t>
            </a:r>
            <a:endParaRPr lang="en-US" sz="2400" dirty="0"/>
          </a:p>
        </p:txBody>
      </p:sp>
      <p:pic>
        <p:nvPicPr>
          <p:cNvPr id="1026" name="Picture 2" descr="Резултат слика за roman tra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343400"/>
            <a:ext cx="3542211" cy="2032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Резултат слика за roman tra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495800"/>
            <a:ext cx="3062583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7543800" y="4953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Новчана</a:t>
            </a:r>
            <a:endParaRPr lang="en-US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482</Words>
  <Application>Microsoft Office PowerPoint</Application>
  <PresentationFormat>On-screen Show (4:3)</PresentationFormat>
  <Paragraphs>109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Привреда старог Рима у доба Републике</vt:lpstr>
      <vt:lpstr>Садржај</vt:lpstr>
      <vt:lpstr>I  Пољопривреда  I </vt:lpstr>
      <vt:lpstr>I  Пољопривреда  I </vt:lpstr>
      <vt:lpstr>I  Пољопривреда  I </vt:lpstr>
      <vt:lpstr> II Рударство II</vt:lpstr>
      <vt:lpstr>III Грађевинарство III</vt:lpstr>
      <vt:lpstr>IV Занатство IV </vt:lpstr>
      <vt:lpstr> V Трговина V </vt:lpstr>
      <vt:lpstr>V Трговина V </vt:lpstr>
      <vt:lpstr>Slide 11</vt:lpstr>
      <vt:lpstr>VI Аграрни закон VI </vt:lpstr>
      <vt:lpstr>Slide 13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Domanovic</dc:creator>
  <cp:lastModifiedBy>Domanovic</cp:lastModifiedBy>
  <cp:revision>48</cp:revision>
  <dcterms:created xsi:type="dcterms:W3CDTF">2020-03-19T13:44:28Z</dcterms:created>
  <dcterms:modified xsi:type="dcterms:W3CDTF">2020-03-20T10:30:36Z</dcterms:modified>
</cp:coreProperties>
</file>