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318" r:id="rId2"/>
    <p:sldId id="329" r:id="rId3"/>
    <p:sldId id="330" r:id="rId4"/>
    <p:sldId id="331" r:id="rId5"/>
    <p:sldId id="332" r:id="rId6"/>
    <p:sldId id="333" r:id="rId7"/>
    <p:sldId id="334" r:id="rId8"/>
    <p:sldId id="335" r:id="rId9"/>
    <p:sldId id="336" r:id="rId10"/>
    <p:sldId id="337" r:id="rId11"/>
    <p:sldId id="338" r:id="rId12"/>
    <p:sldId id="339" r:id="rId13"/>
    <p:sldId id="340" r:id="rId14"/>
  </p:sldIdLst>
  <p:sldSz cx="12188825" cy="6858000"/>
  <p:notesSz cx="6858000" cy="9144000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orient="horz" pos="4030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1018">
          <p15:clr>
            <a:srgbClr val="A4A3A4"/>
          </p15:clr>
        </p15:guide>
        <p15:guide id="5" orient="horz" pos="3886">
          <p15:clr>
            <a:srgbClr val="A4A3A4"/>
          </p15:clr>
        </p15:guide>
        <p15:guide id="6" orient="horz" pos="2928">
          <p15:clr>
            <a:srgbClr val="A4A3A4"/>
          </p15:clr>
        </p15:guide>
        <p15:guide id="7" orient="horz" pos="3072">
          <p15:clr>
            <a:srgbClr val="A4A3A4"/>
          </p15:clr>
        </p15:guide>
        <p15:guide id="8" orient="horz" pos="407">
          <p15:clr>
            <a:srgbClr val="A4A3A4"/>
          </p15:clr>
        </p15:guide>
        <p15:guide id="9" pos="3839">
          <p15:clr>
            <a:srgbClr val="A4A3A4"/>
          </p15:clr>
        </p15:guide>
        <p15:guide id="10" pos="959">
          <p15:clr>
            <a:srgbClr val="A4A3A4"/>
          </p15:clr>
        </p15:guide>
        <p15:guide id="11" pos="7151">
          <p15:clr>
            <a:srgbClr val="A4A3A4"/>
          </p15:clr>
        </p15:guide>
        <p15:guide id="12" pos="671">
          <p15:clr>
            <a:srgbClr val="A4A3A4"/>
          </p15:clr>
        </p15:guide>
        <p15:guide id="13" pos="4991">
          <p15:clr>
            <a:srgbClr val="A4A3A4"/>
          </p15:clr>
        </p15:guide>
        <p15:guide id="14" pos="700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828282"/>
    <a:srgbClr val="6E90FE"/>
    <a:srgbClr val="8086FC"/>
    <a:srgbClr val="6D6DFB"/>
    <a:srgbClr val="4E78F0"/>
    <a:srgbClr val="F0932C"/>
    <a:srgbClr val="92C610"/>
    <a:srgbClr val="9FD812"/>
    <a:srgbClr val="E05F2C"/>
    <a:srgbClr val="0ABEB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69CF1AB2-1976-4502-BF36-3FF5EA218861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29" autoAdjust="0"/>
  </p:normalViewPr>
  <p:slideViewPr>
    <p:cSldViewPr showGuides="1">
      <p:cViewPr varScale="1">
        <p:scale>
          <a:sx n="73" d="100"/>
          <a:sy n="73" d="100"/>
        </p:scale>
        <p:origin x="-408" y="-102"/>
      </p:cViewPr>
      <p:guideLst>
        <p:guide orient="horz" pos="2160"/>
        <p:guide orient="horz" pos="4030"/>
        <p:guide orient="horz" pos="1152"/>
        <p:guide orient="horz" pos="1018"/>
        <p:guide orient="horz" pos="3886"/>
        <p:guide orient="horz" pos="2928"/>
        <p:guide orient="horz" pos="3072"/>
        <p:guide orient="horz" pos="407"/>
        <p:guide pos="3839"/>
        <p:guide pos="959"/>
        <p:guide pos="7151"/>
        <p:guide pos="671"/>
        <p:guide pos="4991"/>
        <p:guide pos="700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6" d="100"/>
          <a:sy n="66" d="100"/>
        </p:scale>
        <p:origin x="2850" y="9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69AFDC-7658-4951-B0FF-52DFF2A93C0A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ED99B-9732-49FC-9C16-B56FEB1B10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146626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0824" y="1600200"/>
            <a:ext cx="5945188" cy="3048000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0825" y="4898572"/>
            <a:ext cx="5945187" cy="1270453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800" cap="none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E</a:t>
            </a:r>
            <a:r>
              <a:rPr dirty="0"/>
              <a:t>dit Master subtitle style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1658936" y="4782971"/>
            <a:ext cx="56546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 userDrawn="1"/>
        </p:nvGrpSpPr>
        <p:grpSpPr>
          <a:xfrm>
            <a:off x="7923213" y="0"/>
            <a:ext cx="4265612" cy="6858000"/>
            <a:chOff x="7923213" y="0"/>
            <a:chExt cx="4265612" cy="6858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7923213" y="0"/>
              <a:ext cx="4265612" cy="6858000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7923213" y="0"/>
              <a:ext cx="1065213" cy="6858000"/>
            </a:xfrm>
            <a:prstGeom prst="rect">
              <a:avLst/>
            </a:prstGeom>
            <a:gradFill flip="none" rotWithShape="1">
              <a:gsLst>
                <a:gs pos="75000">
                  <a:schemeClr val="tx2">
                    <a:alpha val="0"/>
                  </a:schemeClr>
                </a:gs>
                <a:gs pos="100000">
                  <a:schemeClr val="tx2">
                    <a:alpha val="25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xmlns="" val="94999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pPr/>
              <a:t>4/29/2020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460095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23412" y="646112"/>
            <a:ext cx="1828801" cy="5522913"/>
          </a:xfrm>
        </p:spPr>
        <p:txBody>
          <a:bodyPr vert="eaVert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2412" y="646112"/>
            <a:ext cx="7620000" cy="55229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pPr/>
              <a:t>4/29/2020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pPr/>
              <a:t>‹#›</a:t>
            </a:fld>
            <a:endParaRPr/>
          </a:p>
        </p:txBody>
      </p:sp>
      <p:cxnSp>
        <p:nvCxnSpPr>
          <p:cNvPr id="7" name="Straight Connector 6"/>
          <p:cNvCxnSpPr/>
          <p:nvPr/>
        </p:nvCxnSpPr>
        <p:spPr>
          <a:xfrm>
            <a:off x="9371012" y="762000"/>
            <a:ext cx="0" cy="533400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790354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pPr/>
              <a:t>4/29/2020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pPr/>
              <a:t>‹#›</a:t>
            </a:fld>
            <a:endParaRPr/>
          </a:p>
        </p:txBody>
      </p:sp>
      <p:cxnSp>
        <p:nvCxnSpPr>
          <p:cNvPr id="7" name="Straight Connector 6"/>
          <p:cNvCxnSpPr/>
          <p:nvPr/>
        </p:nvCxnSpPr>
        <p:spPr>
          <a:xfrm>
            <a:off x="1658936" y="1709058"/>
            <a:ext cx="96170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738254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0" y="2237096"/>
            <a:ext cx="8229601" cy="2411103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800" b="0" cap="none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2" y="4876800"/>
            <a:ext cx="8229601" cy="1292225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800" cap="none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7" name="Group 6"/>
          <p:cNvGrpSpPr/>
          <p:nvPr userDrawn="1"/>
        </p:nvGrpSpPr>
        <p:grpSpPr>
          <a:xfrm>
            <a:off x="11123611" y="0"/>
            <a:ext cx="1065214" cy="6868886"/>
            <a:chOff x="11123611" y="0"/>
            <a:chExt cx="1065214" cy="6868886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11123611" y="0"/>
              <a:ext cx="1065213" cy="6858000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11123612" y="10886"/>
              <a:ext cx="1065213" cy="6858000"/>
            </a:xfrm>
            <a:prstGeom prst="rect">
              <a:avLst/>
            </a:prstGeom>
            <a:gradFill flip="none" rotWithShape="1">
              <a:gsLst>
                <a:gs pos="75000">
                  <a:schemeClr val="tx2">
                    <a:alpha val="0"/>
                  </a:schemeClr>
                </a:gs>
                <a:gs pos="100000">
                  <a:schemeClr val="tx2">
                    <a:alpha val="25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pPr/>
              <a:t>4/29/2020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pPr/>
              <a:t>‹#›</a:t>
            </a:fld>
            <a:endParaRPr/>
          </a:p>
        </p:txBody>
      </p:sp>
      <p:cxnSp>
        <p:nvCxnSpPr>
          <p:cNvPr id="9" name="Straight Connector 8"/>
          <p:cNvCxnSpPr/>
          <p:nvPr/>
        </p:nvCxnSpPr>
        <p:spPr>
          <a:xfrm>
            <a:off x="1658936" y="4782971"/>
            <a:ext cx="80168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761813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829798" cy="1219200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8168" y="1984248"/>
            <a:ext cx="4800600" cy="418795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51612" y="1984248"/>
            <a:ext cx="4800601" cy="418795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pPr/>
              <a:t>4/29/2020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pPr/>
              <a:t>‹#›</a:t>
            </a:fld>
            <a:endParaRPr/>
          </a:p>
        </p:txBody>
      </p:sp>
      <p:cxnSp>
        <p:nvCxnSpPr>
          <p:cNvPr id="8" name="Straight Connector 7"/>
          <p:cNvCxnSpPr/>
          <p:nvPr/>
        </p:nvCxnSpPr>
        <p:spPr>
          <a:xfrm>
            <a:off x="1658936" y="1709058"/>
            <a:ext cx="96170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8253407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829798" cy="1219200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1828800"/>
            <a:ext cx="4800600" cy="838200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400" b="0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2413" y="2743200"/>
            <a:ext cx="4800600" cy="342582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51613" y="1828800"/>
            <a:ext cx="4800600" cy="838200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400" b="0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51613" y="2743200"/>
            <a:ext cx="4800600" cy="342582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pPr/>
              <a:t>4/29/2020</a:t>
            </a:fld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pPr/>
              <a:t>‹#›</a:t>
            </a:fld>
            <a:endParaRPr/>
          </a:p>
        </p:txBody>
      </p:sp>
      <p:cxnSp>
        <p:nvCxnSpPr>
          <p:cNvPr id="10" name="Straight Connector 9"/>
          <p:cNvCxnSpPr/>
          <p:nvPr/>
        </p:nvCxnSpPr>
        <p:spPr>
          <a:xfrm>
            <a:off x="1658936" y="1709058"/>
            <a:ext cx="96170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208419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pPr/>
              <a:t>4/29/2020</a:t>
            </a:fld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pPr/>
              <a:t>‹#›</a:t>
            </a:fld>
            <a:endParaRPr/>
          </a:p>
        </p:txBody>
      </p:sp>
      <p:cxnSp>
        <p:nvCxnSpPr>
          <p:cNvPr id="6" name="Straight Connector 5"/>
          <p:cNvCxnSpPr/>
          <p:nvPr/>
        </p:nvCxnSpPr>
        <p:spPr>
          <a:xfrm>
            <a:off x="1658936" y="1709058"/>
            <a:ext cx="96170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626631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pPr/>
              <a:t>4/29/2020</a:t>
            </a:fld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6075401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3" y="685800"/>
            <a:ext cx="4114800" cy="1925637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4000" b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4414" y="685800"/>
            <a:ext cx="5257799" cy="5486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2413" y="2895599"/>
            <a:ext cx="4114800" cy="17526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8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pPr/>
              <a:t>4/29/2020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pPr/>
              <a:t>‹#›</a:t>
            </a:fld>
            <a:endParaRPr/>
          </a:p>
        </p:txBody>
      </p:sp>
      <p:cxnSp>
        <p:nvCxnSpPr>
          <p:cNvPr id="8" name="Straight Connector 7"/>
          <p:cNvCxnSpPr/>
          <p:nvPr/>
        </p:nvCxnSpPr>
        <p:spPr>
          <a:xfrm>
            <a:off x="1658936" y="2743200"/>
            <a:ext cx="39020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544981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3" y="685800"/>
            <a:ext cx="4114800" cy="1925638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000" b="0" i="0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6025925" y="-50118"/>
            <a:ext cx="6172198" cy="6857999"/>
          </a:xfrm>
          <a:solidFill>
            <a:schemeClr val="bg2"/>
          </a:solidFill>
          <a:effectLst>
            <a:outerShdw blurRad="152400" dist="50800" dir="10800000" algn="r" rotWithShape="0">
              <a:prstClr val="black">
                <a:alpha val="25000"/>
              </a:prst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2413" y="2895599"/>
            <a:ext cx="4114800" cy="17526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1658936" y="2743200"/>
            <a:ext cx="39020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249172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829799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1981200"/>
            <a:ext cx="9829799" cy="41878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</a:t>
            </a:r>
            <a:r>
              <a:rPr dirty="0"/>
              <a:t>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2413" y="6400800"/>
            <a:ext cx="5954834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8011" y="6400800"/>
            <a:ext cx="154865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03F41C87-7AD9-4845-A077-840E4A0F3F06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5411" y="6400800"/>
            <a:ext cx="1066802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2A013F82-EE5E-44EE-A61D-E31C6657F26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" y="0"/>
            <a:ext cx="1065213" cy="68580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" y="0"/>
            <a:ext cx="1065213" cy="6858000"/>
          </a:xfrm>
          <a:prstGeom prst="rect">
            <a:avLst/>
          </a:prstGeom>
          <a:gradFill flip="none" rotWithShape="1">
            <a:gsLst>
              <a:gs pos="75000">
                <a:schemeClr val="tx2">
                  <a:alpha val="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xmlns="" val="1403059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11175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74625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0425" indent="-174625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33463" indent="-173038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" indent="-173736" algn="l" defTabSz="914400" rtl="0" eaLnBrk="1" latinLnBrk="0" hangingPunct="1"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380744" indent="-173736" algn="l" defTabSz="914400" rtl="0" eaLnBrk="1" latinLnBrk="0" hangingPunct="1"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554480" indent="-173736" algn="l" defTabSz="914400" rtl="0" eaLnBrk="1" latinLnBrk="0" hangingPunct="1"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" indent="-173736" algn="l" defTabSz="914400" rtl="0" eaLnBrk="1" latinLnBrk="0" hangingPunct="1"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13892" y="1600200"/>
            <a:ext cx="6052120" cy="3048000"/>
          </a:xfrm>
        </p:spPr>
        <p:txBody>
          <a:bodyPr>
            <a:normAutofit/>
          </a:bodyPr>
          <a:lstStyle/>
          <a:p>
            <a:r>
              <a:rPr lang="sr-Cyrl-R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Берзе</a:t>
            </a:r>
            <a:endParaRPr lang="en-US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sr-Cyrl-RS" u="sng" dirty="0" smtClean="0"/>
              <a:t>Предмет: </a:t>
            </a:r>
            <a:r>
              <a:rPr lang="sr-Cyrl-RS" dirty="0" smtClean="0"/>
              <a:t>Финансијско пословање</a:t>
            </a:r>
          </a:p>
          <a:p>
            <a:pPr algn="r"/>
            <a:r>
              <a:rPr lang="sr-Cyrl-RS" u="sng" dirty="0" smtClean="0"/>
              <a:t>Ученик: </a:t>
            </a:r>
            <a:r>
              <a:rPr lang="sr-Cyrl-RS" dirty="0" smtClean="0"/>
              <a:t>Јелена Зимоњић 3е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201155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unded Rectangle 22"/>
          <p:cNvSpPr/>
          <p:nvPr/>
        </p:nvSpPr>
        <p:spPr>
          <a:xfrm>
            <a:off x="2494012" y="3660428"/>
            <a:ext cx="3168352" cy="236086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r-Cyrl-RS" dirty="0"/>
          </a:p>
          <a:p>
            <a:pPr algn="ctr"/>
            <a:endParaRPr lang="sr-Cyrl-RS" dirty="0" smtClean="0"/>
          </a:p>
          <a:p>
            <a:pPr algn="ctr"/>
            <a:endParaRPr lang="sr-Cyrl-RS" dirty="0"/>
          </a:p>
          <a:p>
            <a:pPr algn="ctr"/>
            <a:endParaRPr lang="sr-Cyrl-RS" dirty="0" smtClean="0"/>
          </a:p>
          <a:p>
            <a:pPr algn="ctr"/>
            <a:endParaRPr lang="sr-Cyrl-RS" dirty="0"/>
          </a:p>
          <a:p>
            <a:pPr algn="ctr"/>
            <a:endParaRPr lang="sr-Cyrl-RS" dirty="0" smtClean="0"/>
          </a:p>
          <a:p>
            <a:pPr algn="ctr"/>
            <a:endParaRPr lang="sr-Cyrl-RS" dirty="0"/>
          </a:p>
          <a:p>
            <a:pPr algn="ctr"/>
            <a:r>
              <a:rPr lang="sr-Cyrl-RS" dirty="0" smtClean="0"/>
              <a:t>листинг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Организација Београдске берзе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710036" y="2465970"/>
            <a:ext cx="7157890" cy="3193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Белекс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2710036" y="3073400"/>
            <a:ext cx="4248472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Регулисано тржоште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7131622" y="3065078"/>
            <a:ext cx="2736304" cy="4276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МТП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7905453" y="3660428"/>
            <a:ext cx="1188641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МТП котације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8031721" y="4437527"/>
            <a:ext cx="936104" cy="3596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акције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7768344" y="5086858"/>
            <a:ext cx="1332657" cy="29219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обвезнице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2710036" y="3717032"/>
            <a:ext cx="1224136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Прајм листинг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4186200" y="3717032"/>
            <a:ext cx="1224136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Стандард  листинг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5950396" y="3717032"/>
            <a:ext cx="1008112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Опен маркет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2841964" y="4500798"/>
            <a:ext cx="972108" cy="2963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акције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4297041" y="4505796"/>
            <a:ext cx="917846" cy="2963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акције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5969260" y="4518496"/>
            <a:ext cx="936104" cy="2963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акције</a:t>
            </a: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2638028" y="5076862"/>
            <a:ext cx="1368152" cy="2963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обвезнице</a:t>
            </a:r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4143288" y="5086858"/>
            <a:ext cx="1404157" cy="2863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обвезнице</a:t>
            </a: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5734371" y="5076862"/>
            <a:ext cx="1397251" cy="2863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обвезнице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515453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Установе повезане са радом БГ берзе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sr-Cyrl-RS" b="1" i="1" dirty="0" smtClean="0"/>
              <a:t>Брокерске куће- </a:t>
            </a:r>
            <a:r>
              <a:rPr lang="sr-Cyrl-RS" dirty="0" smtClean="0"/>
              <a:t>чланови БГ берзе, обављају послове посредовањ, куповине и продаје ХоВ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r-Cyrl-RS" b="1" i="1" dirty="0" smtClean="0"/>
              <a:t>Централни регистар- </a:t>
            </a:r>
            <a:r>
              <a:rPr lang="sr-Cyrl-RS" dirty="0" smtClean="0"/>
              <a:t>независна институција чије пословање обухвата регистрацију различитих врста ХоВи многе друге функције(</a:t>
            </a:r>
            <a:r>
              <a:rPr lang="sr-Cyrl-RS" sz="2000" dirty="0" smtClean="0"/>
              <a:t>отварање новчаних рачуна, преношење ХоВ са рачуна на</a:t>
            </a:r>
            <a:r>
              <a:rPr lang="sr-Cyrl-RS" dirty="0" smtClean="0"/>
              <a:t> </a:t>
            </a:r>
            <a:r>
              <a:rPr lang="sr-Cyrl-RS" sz="2000" dirty="0" smtClean="0"/>
              <a:t>рачуни и др.)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r-Cyrl-RS" b="1" i="1" dirty="0" smtClean="0"/>
              <a:t>Комисија за ХоВ- </a:t>
            </a:r>
            <a:r>
              <a:rPr lang="sr-Cyrl-RS" dirty="0" smtClean="0"/>
              <a:t>независна, самостална организација, одговорна за законито функционисање тржишта ХоВ, са циљем обезбеђивања инвеститора и правочности, ефикасности и транспарентности тржишта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770464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Методе трговања на БГ берзи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sr-Cyrl-RS" dirty="0" smtClean="0"/>
              <a:t>Метод преовлађујуће </a:t>
            </a:r>
            <a:r>
              <a:rPr lang="sr-Cyrl-RS" dirty="0" smtClean="0"/>
              <a:t>цене</a:t>
            </a:r>
          </a:p>
          <a:p>
            <a:pPr>
              <a:buFont typeface="Wingdings" panose="05000000000000000000" pitchFamily="2" charset="2"/>
              <a:buChar char="Ø"/>
            </a:pPr>
            <a:endParaRPr lang="sr-Cyrl-RS" dirty="0" smtClean="0"/>
          </a:p>
          <a:p>
            <a:pPr>
              <a:buNone/>
            </a:pPr>
            <a:endParaRPr lang="sr-Cyrl-RS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sr-Cyrl-RS" dirty="0" smtClean="0"/>
              <a:t>Метод континуираног трговања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54452" y="2276872"/>
            <a:ext cx="5734372" cy="4581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9933680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Индекси на БГ берзи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2413" y="1981201"/>
            <a:ext cx="9829799" cy="2383904"/>
          </a:xfrm>
        </p:spPr>
        <p:txBody>
          <a:bodyPr/>
          <a:lstStyle/>
          <a:p>
            <a:r>
              <a:rPr lang="sr-Cyrl-RS" dirty="0" smtClean="0"/>
              <a:t>Водећи индекс,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C00000"/>
                </a:solidFill>
              </a:rPr>
              <a:t>BELEX15</a:t>
            </a:r>
            <a:r>
              <a:rPr lang="sr-Cyrl-RS" dirty="0" smtClean="0"/>
              <a:t>, мери промене цена акција 15 најликвиднијих српских предузећа, којима се тргује методом континуираног трговања</a:t>
            </a:r>
          </a:p>
          <a:p>
            <a:r>
              <a:rPr lang="sr-Cyrl-RS" dirty="0" smtClean="0"/>
              <a:t>Општи индекс акција,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C00000"/>
                </a:solidFill>
              </a:rPr>
              <a:t>BELEX</a:t>
            </a:r>
            <a:r>
              <a:rPr lang="en-US" i="1" dirty="0" err="1" smtClean="0">
                <a:solidFill>
                  <a:srgbClr val="C00000"/>
                </a:solidFill>
              </a:rPr>
              <a:t>line</a:t>
            </a:r>
            <a:r>
              <a:rPr lang="sr-Cyrl-RS" dirty="0" smtClean="0"/>
              <a:t>, описује укупна тржишна кретања на БГ берзи, укључујући насимице 100 изабраних предузећа чије се акције котирају на БГ берзи</a:t>
            </a:r>
            <a:endParaRPr lang="en-US" dirty="0" smtClean="0"/>
          </a:p>
        </p:txBody>
      </p:sp>
      <p:sp>
        <p:nvSpPr>
          <p:cNvPr id="5" name="Oval 4"/>
          <p:cNvSpPr/>
          <p:nvPr/>
        </p:nvSpPr>
        <p:spPr>
          <a:xfrm>
            <a:off x="1341884" y="5229200"/>
            <a:ext cx="3600400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>
                <a:solidFill>
                  <a:srgbClr val="C00000"/>
                </a:solidFill>
              </a:rPr>
              <a:t>*Берзански индекс- показатељ кретања вредности акција на берзи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02523" y="3933056"/>
            <a:ext cx="5086301" cy="292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4984768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Берза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Физички и пословно организован </a:t>
            </a:r>
            <a:r>
              <a:rPr lang="sr-Cyrl-RS" dirty="0" smtClean="0"/>
              <a:t>простор, </a:t>
            </a:r>
            <a:r>
              <a:rPr lang="sr-Cyrl-RS" dirty="0" smtClean="0"/>
              <a:t>на којем се, према строго утврђеним правилима, тргује берзанским </a:t>
            </a:r>
            <a:r>
              <a:rPr lang="sr-Cyrl-RS" dirty="0" smtClean="0"/>
              <a:t>производима</a:t>
            </a:r>
            <a:endParaRPr lang="sr-Cyrl-RS" dirty="0" smtClean="0"/>
          </a:p>
          <a:p>
            <a:r>
              <a:rPr lang="sr-Cyrl-RS" dirty="0" smtClean="0"/>
              <a:t>Берзанским производима се тргује у </a:t>
            </a:r>
            <a:r>
              <a:rPr lang="sr-Cyrl-RS" dirty="0" smtClean="0"/>
              <a:t>лотовима</a:t>
            </a:r>
            <a:endParaRPr lang="sr-Cyrl-RS" dirty="0" smtClean="0"/>
          </a:p>
          <a:p>
            <a:r>
              <a:rPr lang="sr-Cyrl-RS" dirty="0" smtClean="0"/>
              <a:t>Лот- стандардна, минимизирана количина берзанских </a:t>
            </a:r>
            <a:r>
              <a:rPr lang="sr-Cyrl-RS" dirty="0" smtClean="0"/>
              <a:t>производа</a:t>
            </a:r>
            <a:endParaRPr lang="sr-Cyrl-RS" dirty="0" smtClean="0"/>
          </a:p>
          <a:p>
            <a:r>
              <a:rPr lang="sr-Cyrl-RS" dirty="0" smtClean="0"/>
              <a:t>Листинг- укључивање берзанског производа у трговину на берзи, на основу испуњености прописаних </a:t>
            </a:r>
            <a:r>
              <a:rPr lang="sr-Cyrl-RS" dirty="0" smtClean="0"/>
              <a:t>критеријума</a:t>
            </a:r>
            <a:endParaRPr lang="sr-Cyrl-RS" dirty="0" smtClean="0"/>
          </a:p>
          <a:p>
            <a:r>
              <a:rPr lang="sr-Cyrl-RS" dirty="0" smtClean="0"/>
              <a:t>Тргује се робом као што је жито, пшеница, обојени метали, племенити метали и др. 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82644" y="0"/>
            <a:ext cx="3169568" cy="17008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7176047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Врсте берзи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737624" y="2060848"/>
            <a:ext cx="1507387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Према предмету трговине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3460221" y="2060848"/>
            <a:ext cx="1445755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Према начину настанка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5122608" y="2060848"/>
            <a:ext cx="1619876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Према имовинско правним обележјима 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6959115" y="2060848"/>
            <a:ext cx="1799593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Према разноврсности предмета трговине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8939639" y="2060848"/>
            <a:ext cx="2087625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Према организационом облику</a:t>
            </a:r>
            <a:endParaRPr lang="en-US" dirty="0"/>
          </a:p>
        </p:txBody>
      </p:sp>
      <p:cxnSp>
        <p:nvCxnSpPr>
          <p:cNvPr id="19" name="Elbow Connector 18"/>
          <p:cNvCxnSpPr/>
          <p:nvPr/>
        </p:nvCxnSpPr>
        <p:spPr>
          <a:xfrm rot="16200000" flipH="1">
            <a:off x="1881944" y="3753036"/>
            <a:ext cx="1008112" cy="36004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/>
          <p:cNvCxnSpPr/>
          <p:nvPr/>
        </p:nvCxnSpPr>
        <p:spPr>
          <a:xfrm rot="16200000" flipH="1">
            <a:off x="3682144" y="3681028"/>
            <a:ext cx="936104" cy="43204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23"/>
          <p:cNvCxnSpPr/>
          <p:nvPr/>
        </p:nvCxnSpPr>
        <p:spPr>
          <a:xfrm rot="16200000" flipH="1">
            <a:off x="5338328" y="3681028"/>
            <a:ext cx="936104" cy="43204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/>
          <p:cNvCxnSpPr/>
          <p:nvPr/>
        </p:nvCxnSpPr>
        <p:spPr>
          <a:xfrm rot="16200000" flipH="1">
            <a:off x="7282543" y="3681027"/>
            <a:ext cx="936108" cy="43204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lbow Connector 27"/>
          <p:cNvCxnSpPr/>
          <p:nvPr/>
        </p:nvCxnSpPr>
        <p:spPr>
          <a:xfrm rot="16200000" flipH="1">
            <a:off x="9550796" y="3717032"/>
            <a:ext cx="864096" cy="43204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ounded Rectangle 30"/>
          <p:cNvSpPr/>
          <p:nvPr/>
        </p:nvSpPr>
        <p:spPr>
          <a:xfrm>
            <a:off x="1413893" y="4653136"/>
            <a:ext cx="1934882" cy="15841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Робне резерве</a:t>
            </a:r>
          </a:p>
          <a:p>
            <a:pPr algn="ctr"/>
            <a:r>
              <a:rPr lang="sr-Cyrl-RS" dirty="0" smtClean="0"/>
              <a:t>Финансијске берзе</a:t>
            </a:r>
          </a:p>
          <a:p>
            <a:pPr algn="ctr"/>
            <a:r>
              <a:rPr lang="sr-Cyrl-RS" dirty="0" smtClean="0"/>
              <a:t>Берзе услуга </a:t>
            </a:r>
          </a:p>
          <a:p>
            <a:pPr algn="ctr"/>
            <a:r>
              <a:rPr lang="sr-Cyrl-RS" dirty="0" smtClean="0"/>
              <a:t>Мешовите берзе</a:t>
            </a:r>
            <a:endParaRPr lang="en-US" dirty="0"/>
          </a:p>
        </p:txBody>
      </p:sp>
      <p:sp>
        <p:nvSpPr>
          <p:cNvPr id="32" name="Rounded Rectangle 31"/>
          <p:cNvSpPr/>
          <p:nvPr/>
        </p:nvSpPr>
        <p:spPr>
          <a:xfrm>
            <a:off x="3574132" y="4653136"/>
            <a:ext cx="1800200" cy="15841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Спонтане берзе</a:t>
            </a:r>
          </a:p>
          <a:p>
            <a:pPr algn="ctr"/>
            <a:r>
              <a:rPr lang="sr-Cyrl-RS" dirty="0" smtClean="0"/>
              <a:t>Берзе настале на бази законске одлуке</a:t>
            </a:r>
            <a:endParaRPr lang="en-US" dirty="0"/>
          </a:p>
        </p:txBody>
      </p:sp>
      <p:sp>
        <p:nvSpPr>
          <p:cNvPr id="33" name="Rounded Rectangle 32"/>
          <p:cNvSpPr/>
          <p:nvPr/>
        </p:nvSpPr>
        <p:spPr>
          <a:xfrm>
            <a:off x="5599690" y="4653136"/>
            <a:ext cx="1862874" cy="15841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Јавне берзе</a:t>
            </a:r>
          </a:p>
          <a:p>
            <a:pPr algn="ctr"/>
            <a:r>
              <a:rPr lang="sr-Cyrl-RS" dirty="0" smtClean="0"/>
              <a:t>Приватне берзе</a:t>
            </a:r>
          </a:p>
          <a:p>
            <a:pPr algn="ctr"/>
            <a:r>
              <a:rPr lang="sr-Cyrl-RS" dirty="0" smtClean="0"/>
              <a:t>Мешовите берзе</a:t>
            </a:r>
            <a:endParaRPr lang="en-US" dirty="0"/>
          </a:p>
        </p:txBody>
      </p:sp>
      <p:sp>
        <p:nvSpPr>
          <p:cNvPr id="34" name="Rounded Rectangle 33"/>
          <p:cNvSpPr/>
          <p:nvPr/>
        </p:nvSpPr>
        <p:spPr>
          <a:xfrm>
            <a:off x="7687922" y="4653136"/>
            <a:ext cx="1934882" cy="15841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Специјализоване берзе</a:t>
            </a:r>
          </a:p>
          <a:p>
            <a:pPr algn="ctr"/>
            <a:r>
              <a:rPr lang="sr-Cyrl-RS" dirty="0" smtClean="0"/>
              <a:t>Универзалне берзе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9848162" y="4653136"/>
            <a:ext cx="2006890" cy="15841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Англосаксонске</a:t>
            </a:r>
          </a:p>
          <a:p>
            <a:pPr algn="ctr"/>
            <a:r>
              <a:rPr lang="sr-Cyrl-RS" dirty="0" smtClean="0"/>
              <a:t>Континенталне</a:t>
            </a:r>
          </a:p>
          <a:p>
            <a:pPr algn="ctr"/>
            <a:r>
              <a:rPr lang="sr-Cyrl-RS" dirty="0" smtClean="0"/>
              <a:t>Мешовите берзе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939027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22605" y="4437112"/>
            <a:ext cx="4366220" cy="2420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Функције берзе 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8168" y="1844824"/>
            <a:ext cx="9864043" cy="3028928"/>
          </a:xfrm>
        </p:spPr>
        <p:txBody>
          <a:bodyPr>
            <a:normAutofit/>
          </a:bodyPr>
          <a:lstStyle/>
          <a:p>
            <a:r>
              <a:rPr lang="sr-Cyrl-RS" dirty="0" smtClean="0"/>
              <a:t> Обезбеђивање континуираног тржишта ХоВ</a:t>
            </a:r>
          </a:p>
          <a:p>
            <a:r>
              <a:rPr lang="sr-Cyrl-RS" dirty="0" smtClean="0"/>
              <a:t>Обезбеђивање гаранције за квалитет предмета трговања</a:t>
            </a:r>
          </a:p>
          <a:p>
            <a:r>
              <a:rPr lang="sr-Cyrl-RS" dirty="0" smtClean="0"/>
              <a:t>Организовање трговања</a:t>
            </a:r>
          </a:p>
          <a:p>
            <a:r>
              <a:rPr lang="sr-Cyrl-RS" dirty="0" smtClean="0"/>
              <a:t>Утврђивање и објављивање цене ХоВ</a:t>
            </a:r>
          </a:p>
          <a:p>
            <a:r>
              <a:rPr lang="sr-Cyrl-RS" dirty="0" smtClean="0"/>
              <a:t>Информисање јавности, надлежних институција исамих чланова о активностима које се </a:t>
            </a:r>
            <a:r>
              <a:rPr lang="sr-Cyrl-RS" dirty="0" smtClean="0"/>
              <a:t>одвијају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47595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Берзански послови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endParaRPr lang="sr-Cyrl-RS" dirty="0" smtClean="0"/>
          </a:p>
          <a:p>
            <a:r>
              <a:rPr lang="sr-Cyrl-RS" dirty="0" smtClean="0"/>
              <a:t>Уговарају се на берзанским састанцима</a:t>
            </a:r>
          </a:p>
          <a:p>
            <a:r>
              <a:rPr lang="sr-Cyrl-RS" dirty="0" smtClean="0"/>
              <a:t>Представљају уговоре које закључују овлашћена лица о продаји и куповини берзанских производа</a:t>
            </a:r>
          </a:p>
          <a:p>
            <a:endParaRPr lang="sr-Cyrl-RS" dirty="0" smtClean="0"/>
          </a:p>
          <a:p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xmlns="" val="340764181"/>
              </p:ext>
            </p:extLst>
          </p:nvPr>
        </p:nvGraphicFramePr>
        <p:xfrm>
          <a:off x="6551613" y="1984374"/>
          <a:ext cx="4800600" cy="1156593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423119"/>
                <a:gridCol w="2377481"/>
              </a:tblGrid>
              <a:tr h="497552">
                <a:tc gridSpan="2">
                  <a:txBody>
                    <a:bodyPr/>
                    <a:lstStyle/>
                    <a:p>
                      <a:pPr lvl="2"/>
                      <a:r>
                        <a:rPr lang="sr-Cyrl-RS" dirty="0" smtClean="0"/>
                        <a:t>Врсте</a:t>
                      </a:r>
                      <a:r>
                        <a:rPr lang="sr-Cyrl-RS" baseline="0" dirty="0" smtClean="0"/>
                        <a:t> берзанских послова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vl="2"/>
                      <a:endParaRPr lang="en-US" dirty="0"/>
                    </a:p>
                  </a:txBody>
                  <a:tcPr/>
                </a:tc>
              </a:tr>
              <a:tr h="659041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Cyrl-RS" dirty="0" smtClean="0"/>
                        <a:t>Стварни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Cyrl-RS" dirty="0" smtClean="0"/>
                        <a:t>Шпекулативни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Cyrl-RS" dirty="0" smtClean="0"/>
                        <a:t>Промптни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Cyrl-RS" dirty="0" smtClean="0"/>
                        <a:t>Термински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37301536"/>
              </p:ext>
            </p:extLst>
          </p:nvPr>
        </p:nvGraphicFramePr>
        <p:xfrm>
          <a:off x="6551611" y="3717032"/>
          <a:ext cx="4800600" cy="1407231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400300"/>
                <a:gridCol w="2400300"/>
              </a:tblGrid>
              <a:tr h="492831">
                <a:tc gridSpan="2">
                  <a:txBody>
                    <a:bodyPr/>
                    <a:lstStyle/>
                    <a:p>
                      <a:r>
                        <a:rPr lang="sr-Cyrl-RS" dirty="0" smtClean="0"/>
                        <a:t>Врсте терминских берзанских послова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587289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Cyrl-RS" dirty="0" smtClean="0"/>
                        <a:t>Хеџинг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Cyrl-RS" dirty="0" smtClean="0"/>
                        <a:t>Шпекулативни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Cyrl-RS" dirty="0" smtClean="0"/>
                        <a:t>Форвард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Cyrl-RS" dirty="0" smtClean="0"/>
                        <a:t>Финансијки</a:t>
                      </a:r>
                      <a:r>
                        <a:rPr lang="sr-Cyrl-RS" baseline="0" dirty="0" smtClean="0"/>
                        <a:t> деривати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9983289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r>
              <a:rPr lang="sr-Cyrl-R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ерзанских посредници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r>
              <a:rPr lang="sr-Cyrl-RS" sz="2800" dirty="0" smtClean="0"/>
              <a:t>рокери</a:t>
            </a:r>
            <a:r>
              <a:rPr lang="sr-Cyrl-RS" dirty="0" smtClean="0"/>
              <a:t>- </a:t>
            </a:r>
            <a:r>
              <a:rPr lang="sr-Cyrl-RS" dirty="0" smtClean="0"/>
              <a:t>тргују</a:t>
            </a:r>
            <a:r>
              <a:rPr lang="sr-Cyrl-RS" dirty="0" smtClean="0"/>
              <a:t> </a:t>
            </a:r>
            <a:r>
              <a:rPr lang="sr-Cyrl-RS" dirty="0" smtClean="0"/>
              <a:t>у туђе име и за туђ рачун</a:t>
            </a:r>
          </a:p>
          <a:p>
            <a:r>
              <a:rPr lang="sr-Cyrl-R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r>
              <a:rPr lang="sr-Cyrl-RS" sz="2800" dirty="0" smtClean="0"/>
              <a:t>илери</a:t>
            </a:r>
            <a:r>
              <a:rPr lang="sr-Cyrl-RS" dirty="0" smtClean="0"/>
              <a:t>- </a:t>
            </a:r>
            <a:r>
              <a:rPr lang="sr-Cyrl-RS" dirty="0" smtClean="0"/>
              <a:t>тргују</a:t>
            </a:r>
            <a:r>
              <a:rPr lang="sr-Cyrl-RS" dirty="0" smtClean="0"/>
              <a:t> </a:t>
            </a:r>
            <a:r>
              <a:rPr lang="sr-Cyrl-RS" dirty="0" smtClean="0"/>
              <a:t>у своје име и за свој рачун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86300" y="2996953"/>
            <a:ext cx="7102525" cy="3849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4440069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Системи</a:t>
            </a:r>
            <a:r>
              <a:rPr lang="sr-Cyrl-RS" dirty="0" smtClean="0"/>
              <a:t> </a:t>
            </a:r>
            <a:r>
              <a:rPr lang="sr-Cyrl-R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берзанског пословања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1522413" y="2743200"/>
            <a:ext cx="9829798" cy="3425825"/>
          </a:xfrm>
        </p:spPr>
        <p:txBody>
          <a:bodyPr/>
          <a:lstStyle/>
          <a:p>
            <a:r>
              <a:rPr lang="sr-Cyrl-RS" dirty="0" smtClean="0">
                <a:solidFill>
                  <a:srgbClr val="C00000"/>
                </a:solidFill>
              </a:rPr>
              <a:t>Англосаксонски</a:t>
            </a:r>
            <a:r>
              <a:rPr lang="sr-Cyrl-RS" dirty="0" smtClean="0"/>
              <a:t>- чланови берзе и берзански посредници (дилери, брокери, комисионари)</a:t>
            </a:r>
          </a:p>
          <a:p>
            <a:r>
              <a:rPr lang="sr-Cyrl-RS" dirty="0" smtClean="0">
                <a:solidFill>
                  <a:srgbClr val="C00000"/>
                </a:solidFill>
              </a:rPr>
              <a:t>Германски</a:t>
            </a:r>
            <a:r>
              <a:rPr lang="sr-Cyrl-RS" dirty="0" smtClean="0"/>
              <a:t>- чланови берзе и берзански посредници различита </a:t>
            </a:r>
            <a:r>
              <a:rPr lang="sr-Cyrl-RS" dirty="0" smtClean="0"/>
              <a:t>лица (само </a:t>
            </a:r>
            <a:r>
              <a:rPr lang="sr-Cyrl-RS" dirty="0" smtClean="0"/>
              <a:t>појединци закључују послове)</a:t>
            </a:r>
          </a:p>
          <a:p>
            <a:r>
              <a:rPr lang="sr-Cyrl-RS" dirty="0" smtClean="0">
                <a:solidFill>
                  <a:srgbClr val="C00000"/>
                </a:solidFill>
              </a:rPr>
              <a:t>Романски</a:t>
            </a:r>
            <a:r>
              <a:rPr lang="sr-Cyrl-RS" dirty="0" smtClean="0"/>
              <a:t>- постоје само појединци који посредују у закључивању послова и не могу да обављају послове за свој рачун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171873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522413" y="1916832"/>
            <a:ext cx="9829799" cy="4608512"/>
          </a:xfr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sr-Cyrl-RS" dirty="0" smtClean="0"/>
              <a:t> </a:t>
            </a:r>
            <a:r>
              <a:rPr lang="sr-Cyrl-RS" dirty="0" smtClean="0"/>
              <a:t>Н</a:t>
            </a:r>
            <a:r>
              <a:rPr lang="sr-Cyrl-RS" dirty="0" smtClean="0"/>
              <a:t>ајпознатије </a:t>
            </a:r>
            <a:r>
              <a:rPr lang="sr-Cyrl-RS" dirty="0" smtClean="0"/>
              <a:t>и највеће берзе у свету, према тржишној </a:t>
            </a:r>
            <a:r>
              <a:rPr lang="sr-Cyrl-RS" dirty="0" smtClean="0"/>
              <a:t>капитализацији:</a:t>
            </a:r>
            <a:endParaRPr lang="sr-Cyrl-RS" dirty="0" smtClean="0"/>
          </a:p>
          <a:p>
            <a:r>
              <a:rPr lang="sr-Cyrl-RS" dirty="0" smtClean="0"/>
              <a:t>Њујоршка берза</a:t>
            </a:r>
            <a:endParaRPr lang="sr-Cyrl-RS" dirty="0" smtClean="0"/>
          </a:p>
          <a:p>
            <a:pPr marL="0" indent="0">
              <a:buNone/>
            </a:pPr>
            <a:endParaRPr lang="sr-Cyrl-RS" dirty="0" smtClean="0"/>
          </a:p>
          <a:p>
            <a:r>
              <a:rPr lang="sr-Cyrl-R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Токијска берза</a:t>
            </a:r>
            <a:endParaRPr lang="sr-Cyrl-RS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>
              <a:buNone/>
            </a:pPr>
            <a:endParaRPr lang="sr-Cyrl-RS" dirty="0" smtClean="0"/>
          </a:p>
          <a:p>
            <a:r>
              <a:rPr lang="sr-Cyrl-RS" dirty="0" smtClean="0"/>
              <a:t>Лондонска берза</a:t>
            </a:r>
            <a:endParaRPr lang="sr-Cyrl-R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42684" y="2386865"/>
            <a:ext cx="2809528" cy="16002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22546" y="3317320"/>
            <a:ext cx="2095500" cy="2030747"/>
          </a:xfrm>
          <a:prstGeom prst="rect">
            <a:avLst/>
          </a:prstGeom>
          <a:solidFill>
            <a:schemeClr val="accent2"/>
          </a:solidFill>
          <a:ln>
            <a:solidFill>
              <a:srgbClr val="FFFF00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756823" y="4941168"/>
            <a:ext cx="2381250" cy="1790700"/>
          </a:xfrm>
          <a:prstGeom prst="rect">
            <a:avLst/>
          </a:prstGeom>
        </p:spPr>
      </p:pic>
      <p:cxnSp>
        <p:nvCxnSpPr>
          <p:cNvPr id="12" name="Elbow Connector 11"/>
          <p:cNvCxnSpPr/>
          <p:nvPr/>
        </p:nvCxnSpPr>
        <p:spPr>
          <a:xfrm flipV="1">
            <a:off x="3502124" y="3899418"/>
            <a:ext cx="1800200" cy="40293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lbow Connector 13"/>
          <p:cNvCxnSpPr/>
          <p:nvPr/>
        </p:nvCxnSpPr>
        <p:spPr>
          <a:xfrm flipV="1">
            <a:off x="3862164" y="2852936"/>
            <a:ext cx="3960440" cy="33402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/>
          <p:nvPr/>
        </p:nvCxnSpPr>
        <p:spPr>
          <a:xfrm>
            <a:off x="3860576" y="5496477"/>
            <a:ext cx="3523940" cy="68008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028660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Београдска берза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2413" y="1981201"/>
            <a:ext cx="9829799" cy="2887960"/>
          </a:xfrm>
        </p:spPr>
        <p:txBody>
          <a:bodyPr/>
          <a:lstStyle/>
          <a:p>
            <a:r>
              <a:rPr lang="sr-Cyrl-RS" dirty="0" smtClean="0"/>
              <a:t>Прва берза у нашој земљи основана крајем 19 века у Београду</a:t>
            </a:r>
          </a:p>
          <a:p>
            <a:r>
              <a:rPr lang="sr-Cyrl-RS" dirty="0" smtClean="0"/>
              <a:t>1895. године креће са радом</a:t>
            </a:r>
          </a:p>
          <a:p>
            <a:r>
              <a:rPr lang="sr-Cyrl-RS" dirty="0" smtClean="0"/>
              <a:t>Циљ основања је био да се унапреди и олакша промет разноврсне робе</a:t>
            </a:r>
          </a:p>
          <a:p>
            <a:r>
              <a:rPr lang="sr-Cyrl-RS" dirty="0" smtClean="0"/>
              <a:t>Данас је та берза акционарско друштво, чија је делатност уређена Законом о тржишту капитала</a:t>
            </a:r>
          </a:p>
          <a:p>
            <a:endParaRPr lang="sr-Cyrl-R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42684" y="4437112"/>
            <a:ext cx="3646141" cy="2420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216253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ESENTER_VERSION" val="6"/>
  <p:tag name="ARTICULATE_PROJECT_OPEN" val="0"/>
</p:tagLst>
</file>

<file path=ppt/theme/theme1.xml><?xml version="1.0" encoding="utf-8"?>
<a:theme xmlns:a="http://schemas.openxmlformats.org/drawingml/2006/main" name="Currency Symbols 16x9">
  <a:themeElements>
    <a:clrScheme name="Currency Symbols">
      <a:dk1>
        <a:srgbClr val="303030"/>
      </a:dk1>
      <a:lt1>
        <a:sysClr val="window" lastClr="FFFFFF"/>
      </a:lt1>
      <a:dk2>
        <a:srgbClr val="000000"/>
      </a:dk2>
      <a:lt2>
        <a:srgbClr val="E8DEC9"/>
      </a:lt2>
      <a:accent1>
        <a:srgbClr val="F7C547"/>
      </a:accent1>
      <a:accent2>
        <a:srgbClr val="AB3C33"/>
      </a:accent2>
      <a:accent3>
        <a:srgbClr val="506084"/>
      </a:accent3>
      <a:accent4>
        <a:srgbClr val="599EA5"/>
      </a:accent4>
      <a:accent5>
        <a:srgbClr val="758F21"/>
      </a:accent5>
      <a:accent6>
        <a:srgbClr val="894A27"/>
      </a:accent6>
      <a:hlink>
        <a:srgbClr val="506084"/>
      </a:hlink>
      <a:folHlink>
        <a:srgbClr val="828282"/>
      </a:folHlink>
    </a:clrScheme>
    <a:fontScheme name="Currency Symbols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urrency symbols presentation (widescreen).potx" id="{0BEEB329-2C4D-4D02-9858-CA91ACE92AB1}" vid="{944DA297-E844-470D-A85C-00068074ACC2}"/>
    </a:ext>
  </a:extLst>
</a:theme>
</file>

<file path=ppt/theme/theme2.xml><?xml version="1.0" encoding="utf-8"?>
<a:theme xmlns:a="http://schemas.openxmlformats.org/drawingml/2006/main" name="Office Theme">
  <a:themeElements>
    <a:clrScheme name="Currency Symbols">
      <a:dk1>
        <a:srgbClr val="303030"/>
      </a:dk1>
      <a:lt1>
        <a:sysClr val="window" lastClr="FFFFFF"/>
      </a:lt1>
      <a:dk2>
        <a:srgbClr val="000000"/>
      </a:dk2>
      <a:lt2>
        <a:srgbClr val="E8DEC9"/>
      </a:lt2>
      <a:accent1>
        <a:srgbClr val="F7C547"/>
      </a:accent1>
      <a:accent2>
        <a:srgbClr val="AB3C33"/>
      </a:accent2>
      <a:accent3>
        <a:srgbClr val="506084"/>
      </a:accent3>
      <a:accent4>
        <a:srgbClr val="599EA5"/>
      </a:accent4>
      <a:accent5>
        <a:srgbClr val="758F21"/>
      </a:accent5>
      <a:accent6>
        <a:srgbClr val="894A27"/>
      </a:accent6>
      <a:hlink>
        <a:srgbClr val="506084"/>
      </a:hlink>
      <a:folHlink>
        <a:srgbClr val="828282"/>
      </a:folHlink>
    </a:clrScheme>
    <a:fontScheme name="Currency Symbols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Currency Symbols">
      <a:dk1>
        <a:srgbClr val="303030"/>
      </a:dk1>
      <a:lt1>
        <a:sysClr val="window" lastClr="FFFFFF"/>
      </a:lt1>
      <a:dk2>
        <a:srgbClr val="000000"/>
      </a:dk2>
      <a:lt2>
        <a:srgbClr val="E8DEC9"/>
      </a:lt2>
      <a:accent1>
        <a:srgbClr val="F7C547"/>
      </a:accent1>
      <a:accent2>
        <a:srgbClr val="AB3C33"/>
      </a:accent2>
      <a:accent3>
        <a:srgbClr val="506084"/>
      </a:accent3>
      <a:accent4>
        <a:srgbClr val="599EA5"/>
      </a:accent4>
      <a:accent5>
        <a:srgbClr val="758F21"/>
      </a:accent5>
      <a:accent6>
        <a:srgbClr val="894A27"/>
      </a:accent6>
      <a:hlink>
        <a:srgbClr val="506084"/>
      </a:hlink>
      <a:folHlink>
        <a:srgbClr val="828282"/>
      </a:folHlink>
    </a:clrScheme>
    <a:fontScheme name="Currency Symbols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Currency symbols presentation (widescreen)</Template>
  <TotalTime>181</TotalTime>
  <Words>488</Words>
  <Application>Microsoft Office PowerPoint</Application>
  <PresentationFormat>Custom</PresentationFormat>
  <Paragraphs>104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Currency Symbols 16x9</vt:lpstr>
      <vt:lpstr>Берзе</vt:lpstr>
      <vt:lpstr>Берза</vt:lpstr>
      <vt:lpstr>Врсте берзи</vt:lpstr>
      <vt:lpstr>Функције берзе </vt:lpstr>
      <vt:lpstr>Берзански послови</vt:lpstr>
      <vt:lpstr>Берзанских посредници</vt:lpstr>
      <vt:lpstr>Системи берзанског пословања</vt:lpstr>
      <vt:lpstr>Slide 8</vt:lpstr>
      <vt:lpstr>Београдска берза</vt:lpstr>
      <vt:lpstr>Организација Београдске берзе</vt:lpstr>
      <vt:lpstr>Установе повезане са радом БГ берзе</vt:lpstr>
      <vt:lpstr>Методе трговања на БГ берзи</vt:lpstr>
      <vt:lpstr>Индекси на БГ берзи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Берзе</dc:title>
  <dc:creator>Beograd</dc:creator>
  <cp:lastModifiedBy>Milena</cp:lastModifiedBy>
  <cp:revision>23</cp:revision>
  <dcterms:created xsi:type="dcterms:W3CDTF">2020-04-22T22:29:11Z</dcterms:created>
  <dcterms:modified xsi:type="dcterms:W3CDTF">2020-04-29T15:58:05Z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