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70" r:id="rId3"/>
    <p:sldId id="257"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33"/>
    <a:srgbClr val="4D4D4D"/>
    <a:srgbClr val="808080"/>
    <a:srgbClr val="0066FF"/>
    <a:srgbClr val="CC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0" d="100"/>
          <a:sy n="110" d="100"/>
        </p:scale>
        <p:origin x="-111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24BD65-3C07-421C-9D76-6B72A32328F1}" type="datetimeFigureOut">
              <a:rPr lang="en-US" smtClean="0"/>
              <a:pPr/>
              <a:t>5/18/2020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772C31-A031-4AD0-97B1-3C4BB60A10C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9772C31-A031-4AD0-97B1-3C4BB60A10CB}"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00635ECD-1A24-473C-ACD5-C8D026737088}" type="datetimeFigureOut">
              <a:rPr lang="en-US" smtClean="0"/>
              <a:pPr/>
              <a:t>5/18/2020</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15E6DB1E-F778-4B8F-8F2C-99D4177A331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635ECD-1A24-473C-ACD5-C8D026737088}" type="datetimeFigureOut">
              <a:rPr lang="en-US" smtClean="0"/>
              <a:pPr/>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6DB1E-F778-4B8F-8F2C-99D4177A331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635ECD-1A24-473C-ACD5-C8D026737088}" type="datetimeFigureOut">
              <a:rPr lang="en-US" smtClean="0"/>
              <a:pPr/>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6DB1E-F778-4B8F-8F2C-99D4177A331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635ECD-1A24-473C-ACD5-C8D026737088}" type="datetimeFigureOut">
              <a:rPr lang="en-US" smtClean="0"/>
              <a:pPr/>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6DB1E-F778-4B8F-8F2C-99D4177A331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0635ECD-1A24-473C-ACD5-C8D026737088}" type="datetimeFigureOut">
              <a:rPr lang="en-US" smtClean="0"/>
              <a:pPr/>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6DB1E-F778-4B8F-8F2C-99D4177A331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635ECD-1A24-473C-ACD5-C8D026737088}" type="datetimeFigureOut">
              <a:rPr lang="en-US" smtClean="0"/>
              <a:pPr/>
              <a:t>5/18/2020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6DB1E-F778-4B8F-8F2C-99D4177A331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00635ECD-1A24-473C-ACD5-C8D026737088}" type="datetimeFigureOut">
              <a:rPr lang="en-US" smtClean="0"/>
              <a:pPr/>
              <a:t>5/18/2020</a:t>
            </a:fld>
            <a:endParaRPr lang="en-US"/>
          </a:p>
        </p:txBody>
      </p:sp>
      <p:sp>
        <p:nvSpPr>
          <p:cNvPr id="27" name="Slide Number Placeholder 26"/>
          <p:cNvSpPr>
            <a:spLocks noGrp="1"/>
          </p:cNvSpPr>
          <p:nvPr>
            <p:ph type="sldNum" sz="quarter" idx="11"/>
          </p:nvPr>
        </p:nvSpPr>
        <p:spPr/>
        <p:txBody>
          <a:bodyPr rtlCol="0"/>
          <a:lstStyle/>
          <a:p>
            <a:fld id="{15E6DB1E-F778-4B8F-8F2C-99D4177A3316}"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00635ECD-1A24-473C-ACD5-C8D026737088}" type="datetimeFigureOut">
              <a:rPr lang="en-US" smtClean="0"/>
              <a:pPr/>
              <a:t>5/18/2020</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15E6DB1E-F778-4B8F-8F2C-99D4177A331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635ECD-1A24-473C-ACD5-C8D026737088}" type="datetimeFigureOut">
              <a:rPr lang="en-US" smtClean="0"/>
              <a:pPr/>
              <a:t>5/18/2020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E6DB1E-F778-4B8F-8F2C-99D4177A331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635ECD-1A24-473C-ACD5-C8D026737088}" type="datetimeFigureOut">
              <a:rPr lang="en-US" smtClean="0"/>
              <a:pPr/>
              <a:t>5/18/2020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6DB1E-F778-4B8F-8F2C-99D4177A331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635ECD-1A24-473C-ACD5-C8D026737088}" type="datetimeFigureOut">
              <a:rPr lang="en-US" smtClean="0"/>
              <a:pPr/>
              <a:t>5/18/2020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6DB1E-F778-4B8F-8F2C-99D4177A331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00635ECD-1A24-473C-ACD5-C8D026737088}" type="datetimeFigureOut">
              <a:rPr lang="en-US" smtClean="0"/>
              <a:pPr/>
              <a:t>5/18/2020</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15E6DB1E-F778-4B8F-8F2C-99D4177A331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857232"/>
            <a:ext cx="8458200" cy="2786082"/>
          </a:xfrm>
        </p:spPr>
        <p:txBody>
          <a:bodyPr>
            <a:noAutofit/>
          </a:bodyPr>
          <a:lstStyle/>
          <a:p>
            <a:pPr algn="l"/>
            <a:r>
              <a:rPr lang="sr-Cyrl-RS" dirty="0" smtClean="0">
                <a:latin typeface="Arial Black" pitchFamily="34" charset="0"/>
              </a:rPr>
              <a:t>Родна дискриминација...</a:t>
            </a:r>
            <a:br>
              <a:rPr lang="sr-Cyrl-RS" dirty="0" smtClean="0">
                <a:latin typeface="Arial Black" pitchFamily="34" charset="0"/>
              </a:rPr>
            </a:br>
            <a:r>
              <a:rPr lang="sr-Cyrl-RS" dirty="0" smtClean="0">
                <a:latin typeface="Arial Black" pitchFamily="34" charset="0"/>
              </a:rPr>
              <a:t>Родне улоге...</a:t>
            </a:r>
            <a:br>
              <a:rPr lang="sr-Cyrl-RS" dirty="0" smtClean="0">
                <a:latin typeface="Arial Black" pitchFamily="34" charset="0"/>
              </a:rPr>
            </a:br>
            <a:r>
              <a:rPr lang="sr-Cyrl-RS" dirty="0" smtClean="0">
                <a:latin typeface="Arial Black" pitchFamily="34" charset="0"/>
              </a:rPr>
              <a:t>Односи међу половима...</a:t>
            </a:r>
            <a:endParaRPr lang="en-US" sz="2400" i="1" dirty="0">
              <a:latin typeface="Broadway" pitchFamily="82" charset="0"/>
            </a:endParaRPr>
          </a:p>
        </p:txBody>
      </p:sp>
      <p:sp>
        <p:nvSpPr>
          <p:cNvPr id="3" name="Subtitle 2"/>
          <p:cNvSpPr>
            <a:spLocks noGrp="1"/>
          </p:cNvSpPr>
          <p:nvPr>
            <p:ph type="subTitle" idx="1"/>
          </p:nvPr>
        </p:nvSpPr>
        <p:spPr>
          <a:xfrm>
            <a:off x="3071802" y="4286256"/>
            <a:ext cx="6072198" cy="1928826"/>
          </a:xfrm>
        </p:spPr>
        <p:txBody>
          <a:bodyPr/>
          <a:lstStyle/>
          <a:p>
            <a:r>
              <a:rPr lang="sr-Cyrl-RS" smtClean="0"/>
              <a:t>Шта </a:t>
            </a:r>
            <a:r>
              <a:rPr lang="sr-Cyrl-RS" dirty="0" smtClean="0"/>
              <a:t>наше баке и деке мисле о томе?</a:t>
            </a:r>
            <a:endParaRPr lang="en-US" dirty="0"/>
          </a:p>
        </p:txBody>
      </p:sp>
      <p:pic>
        <p:nvPicPr>
          <p:cNvPr id="4" name="Picture 3" descr="1200px-Igualtat_de_sexes.svg.png"/>
          <p:cNvPicPr>
            <a:picLocks noChangeAspect="1"/>
          </p:cNvPicPr>
          <p:nvPr/>
        </p:nvPicPr>
        <p:blipFill>
          <a:blip r:embed="rId2" cstate="print"/>
          <a:stretch>
            <a:fillRect/>
          </a:stretch>
        </p:blipFill>
        <p:spPr>
          <a:xfrm>
            <a:off x="785786" y="4214818"/>
            <a:ext cx="1571636" cy="2204219"/>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000" dirty="0" smtClean="0"/>
              <a:t>Како су се жене некада облачиле, а како данас? </a:t>
            </a:r>
            <a:r>
              <a:rPr lang="en-US" sz="2000" dirty="0" smtClean="0"/>
              <a:t/>
            </a:r>
            <a:br>
              <a:rPr lang="en-US" sz="2000" dirty="0" smtClean="0"/>
            </a:br>
            <a:endParaRPr lang="en-US" sz="2000" dirty="0"/>
          </a:p>
        </p:txBody>
      </p:sp>
      <p:sp>
        <p:nvSpPr>
          <p:cNvPr id="3" name="Content Placeholder 2"/>
          <p:cNvSpPr>
            <a:spLocks noGrp="1"/>
          </p:cNvSpPr>
          <p:nvPr>
            <p:ph idx="1"/>
          </p:nvPr>
        </p:nvSpPr>
        <p:spPr>
          <a:xfrm>
            <a:off x="457200" y="1857364"/>
            <a:ext cx="8229600" cy="4717172"/>
          </a:xfrm>
        </p:spPr>
        <p:txBody>
          <a:bodyPr>
            <a:normAutofit/>
          </a:bodyPr>
          <a:lstStyle/>
          <a:p>
            <a:pPr algn="just"/>
            <a:r>
              <a:rPr lang="sr-Cyrl-RS" sz="2000" dirty="0" smtClean="0">
                <a:solidFill>
                  <a:srgbClr val="CC00CC"/>
                </a:solidFill>
              </a:rPr>
              <a:t>Некада су се жене традиционално облачиле, односно у складу са понашањем. Носиле су дуге сукње, хаљине, мараме, чарапе. Данас је поремећен тај склад и потпуно је другачије </a:t>
            </a:r>
            <a:r>
              <a:rPr lang="sr-Cyrl-RS" sz="2000" dirty="0" smtClean="0">
                <a:solidFill>
                  <a:srgbClr val="CC00CC"/>
                </a:solidFill>
              </a:rPr>
              <a:t>него </a:t>
            </a:r>
            <a:r>
              <a:rPr lang="sr-Cyrl-RS" sz="2000" dirty="0" smtClean="0">
                <a:solidFill>
                  <a:srgbClr val="CC00CC"/>
                </a:solidFill>
              </a:rPr>
              <a:t>некада. </a:t>
            </a:r>
            <a:endParaRPr lang="sr-Cyrl-RS" sz="2000" dirty="0" smtClean="0">
              <a:solidFill>
                <a:srgbClr val="CC00CC"/>
              </a:solidFill>
            </a:endParaRPr>
          </a:p>
          <a:p>
            <a:pPr algn="just"/>
            <a:endParaRPr lang="en-US" sz="2000" dirty="0" smtClean="0">
              <a:solidFill>
                <a:srgbClr val="CC00CC"/>
              </a:solidFill>
            </a:endParaRPr>
          </a:p>
          <a:p>
            <a:pPr lvl="0" algn="just">
              <a:buNone/>
            </a:pPr>
            <a:r>
              <a:rPr lang="en-US" sz="2000" dirty="0" err="1" smtClean="0">
                <a:solidFill>
                  <a:srgbClr val="333333"/>
                </a:solidFill>
                <a:latin typeface="+mj-lt"/>
              </a:rPr>
              <a:t>Да</a:t>
            </a:r>
            <a:r>
              <a:rPr lang="en-US" sz="2000" dirty="0" smtClean="0">
                <a:solidFill>
                  <a:srgbClr val="333333"/>
                </a:solidFill>
                <a:latin typeface="+mj-lt"/>
              </a:rPr>
              <a:t> </a:t>
            </a:r>
            <a:r>
              <a:rPr lang="en-US" sz="2000" dirty="0" err="1" smtClean="0">
                <a:solidFill>
                  <a:srgbClr val="333333"/>
                </a:solidFill>
                <a:latin typeface="+mj-lt"/>
              </a:rPr>
              <a:t>ли</a:t>
            </a:r>
            <a:r>
              <a:rPr lang="en-US" sz="2000" dirty="0" smtClean="0">
                <a:solidFill>
                  <a:srgbClr val="333333"/>
                </a:solidFill>
                <a:latin typeface="+mj-lt"/>
              </a:rPr>
              <a:t> </a:t>
            </a:r>
            <a:r>
              <a:rPr lang="en-US" sz="2000" dirty="0" err="1" smtClean="0">
                <a:solidFill>
                  <a:srgbClr val="333333"/>
                </a:solidFill>
                <a:latin typeface="+mj-lt"/>
              </a:rPr>
              <a:t>сте</a:t>
            </a:r>
            <a:r>
              <a:rPr lang="en-US" sz="2000" dirty="0" smtClean="0">
                <a:solidFill>
                  <a:srgbClr val="333333"/>
                </a:solidFill>
                <a:latin typeface="+mj-lt"/>
              </a:rPr>
              <a:t> </a:t>
            </a:r>
            <a:r>
              <a:rPr lang="en-US" sz="2000" dirty="0" err="1" smtClean="0">
                <a:solidFill>
                  <a:srgbClr val="333333"/>
                </a:solidFill>
                <a:latin typeface="+mj-lt"/>
              </a:rPr>
              <a:t>некада</a:t>
            </a:r>
            <a:r>
              <a:rPr lang="sr-Cyrl-RS" sz="2000" dirty="0" smtClean="0">
                <a:solidFill>
                  <a:srgbClr val="333333"/>
                </a:solidFill>
                <a:latin typeface="+mj-lt"/>
              </a:rPr>
              <a:t> </a:t>
            </a:r>
            <a:r>
              <a:rPr lang="en-US" sz="2000" dirty="0" err="1" smtClean="0">
                <a:solidFill>
                  <a:srgbClr val="333333"/>
                </a:solidFill>
                <a:latin typeface="+mj-lt"/>
              </a:rPr>
              <a:t>увредили</a:t>
            </a:r>
            <a:r>
              <a:rPr lang="en-US" sz="2000" dirty="0" smtClean="0">
                <a:solidFill>
                  <a:srgbClr val="333333"/>
                </a:solidFill>
                <a:latin typeface="+mj-lt"/>
              </a:rPr>
              <a:t> </a:t>
            </a:r>
            <a:r>
              <a:rPr lang="en-US" sz="2000" dirty="0" err="1" smtClean="0">
                <a:solidFill>
                  <a:srgbClr val="333333"/>
                </a:solidFill>
                <a:latin typeface="+mj-lt"/>
              </a:rPr>
              <a:t>женску</a:t>
            </a:r>
            <a:r>
              <a:rPr lang="sr-Cyrl-RS" sz="2000" dirty="0" smtClean="0">
                <a:solidFill>
                  <a:srgbClr val="333333"/>
                </a:solidFill>
                <a:latin typeface="+mj-lt"/>
              </a:rPr>
              <a:t> </a:t>
            </a:r>
            <a:r>
              <a:rPr lang="en-US" sz="2000" dirty="0" err="1" smtClean="0">
                <a:solidFill>
                  <a:srgbClr val="333333"/>
                </a:solidFill>
                <a:latin typeface="+mj-lt"/>
              </a:rPr>
              <a:t>особу</a:t>
            </a:r>
            <a:r>
              <a:rPr lang="en-US" sz="2000" dirty="0" smtClean="0">
                <a:solidFill>
                  <a:srgbClr val="333333"/>
                </a:solidFill>
                <a:latin typeface="+mj-lt"/>
              </a:rPr>
              <a:t> </a:t>
            </a:r>
            <a:r>
              <a:rPr lang="en-US" sz="2000" dirty="0" err="1" smtClean="0">
                <a:solidFill>
                  <a:srgbClr val="333333"/>
                </a:solidFill>
                <a:latin typeface="+mj-lt"/>
              </a:rPr>
              <a:t>јер</a:t>
            </a:r>
            <a:r>
              <a:rPr lang="en-US" sz="2000" dirty="0" smtClean="0">
                <a:solidFill>
                  <a:srgbClr val="333333"/>
                </a:solidFill>
                <a:latin typeface="+mj-lt"/>
              </a:rPr>
              <a:t> </a:t>
            </a:r>
            <a:r>
              <a:rPr lang="en-US" sz="2000" dirty="0" err="1" smtClean="0">
                <a:solidFill>
                  <a:srgbClr val="333333"/>
                </a:solidFill>
                <a:latin typeface="+mj-lt"/>
              </a:rPr>
              <a:t>је</a:t>
            </a:r>
            <a:r>
              <a:rPr lang="en-US" sz="2000" dirty="0" smtClean="0">
                <a:solidFill>
                  <a:srgbClr val="333333"/>
                </a:solidFill>
                <a:latin typeface="+mj-lt"/>
              </a:rPr>
              <a:t> </a:t>
            </a:r>
            <a:r>
              <a:rPr lang="en-US" sz="2000" dirty="0" err="1" smtClean="0">
                <a:solidFill>
                  <a:srgbClr val="333333"/>
                </a:solidFill>
                <a:latin typeface="+mj-lt"/>
              </a:rPr>
              <a:t>другог</a:t>
            </a:r>
            <a:r>
              <a:rPr lang="en-US" sz="2000" dirty="0" smtClean="0">
                <a:solidFill>
                  <a:srgbClr val="333333"/>
                </a:solidFill>
                <a:latin typeface="+mj-lt"/>
              </a:rPr>
              <a:t> </a:t>
            </a:r>
            <a:r>
              <a:rPr lang="en-US" sz="2000" dirty="0" err="1" smtClean="0">
                <a:solidFill>
                  <a:srgbClr val="333333"/>
                </a:solidFill>
                <a:latin typeface="+mj-lt"/>
              </a:rPr>
              <a:t>пола</a:t>
            </a:r>
            <a:r>
              <a:rPr lang="en-US" sz="2000" dirty="0" smtClean="0">
                <a:solidFill>
                  <a:srgbClr val="333333"/>
                </a:solidFill>
                <a:latin typeface="+mj-lt"/>
              </a:rPr>
              <a:t>?</a:t>
            </a:r>
            <a:endParaRPr lang="sr-Cyrl-RS" sz="2000" dirty="0" smtClean="0">
              <a:solidFill>
                <a:srgbClr val="333333"/>
              </a:solidFill>
              <a:latin typeface="+mj-lt"/>
            </a:endParaRPr>
          </a:p>
          <a:p>
            <a:pPr lvl="0" algn="just">
              <a:buNone/>
            </a:pPr>
            <a:r>
              <a:rPr lang="sr-Cyrl-RS" sz="2400" dirty="0" smtClean="0">
                <a:solidFill>
                  <a:srgbClr val="333333"/>
                </a:solidFill>
                <a:latin typeface="+mj-lt"/>
              </a:rPr>
              <a:t> </a:t>
            </a:r>
            <a:r>
              <a:rPr lang="sr-Cyrl-RS" sz="2400" dirty="0" smtClean="0">
                <a:solidFill>
                  <a:srgbClr val="333333"/>
                </a:solidFill>
                <a:latin typeface="+mj-lt"/>
              </a:rPr>
              <a:t> </a:t>
            </a:r>
            <a:endParaRPr lang="en-US" sz="2400" dirty="0" smtClean="0">
              <a:solidFill>
                <a:srgbClr val="333333"/>
              </a:solidFill>
              <a:latin typeface="+mj-lt"/>
            </a:endParaRPr>
          </a:p>
          <a:p>
            <a:r>
              <a:rPr lang="en-US" sz="2000" dirty="0" err="1" smtClean="0">
                <a:solidFill>
                  <a:srgbClr val="0066FF"/>
                </a:solidFill>
              </a:rPr>
              <a:t>Никада</a:t>
            </a:r>
            <a:r>
              <a:rPr lang="en-US" sz="2000" dirty="0" smtClean="0">
                <a:solidFill>
                  <a:srgbClr val="0066FF"/>
                </a:solidFill>
              </a:rPr>
              <a:t>. </a:t>
            </a:r>
            <a:r>
              <a:rPr lang="en-US" sz="2000" dirty="0" err="1" smtClean="0">
                <a:solidFill>
                  <a:srgbClr val="0066FF"/>
                </a:solidFill>
              </a:rPr>
              <a:t>Родитељи</a:t>
            </a:r>
            <a:r>
              <a:rPr lang="en-US" sz="2000" dirty="0" smtClean="0">
                <a:solidFill>
                  <a:srgbClr val="0066FF"/>
                </a:solidFill>
              </a:rPr>
              <a:t> </a:t>
            </a:r>
            <a:r>
              <a:rPr lang="en-US" sz="2000" dirty="0" err="1" smtClean="0">
                <a:solidFill>
                  <a:srgbClr val="0066FF"/>
                </a:solidFill>
              </a:rPr>
              <a:t>су</a:t>
            </a:r>
            <a:r>
              <a:rPr lang="en-US" sz="2000" dirty="0" smtClean="0">
                <a:solidFill>
                  <a:srgbClr val="0066FF"/>
                </a:solidFill>
              </a:rPr>
              <a:t> </a:t>
            </a:r>
            <a:r>
              <a:rPr lang="en-US" sz="2000" dirty="0" err="1" smtClean="0">
                <a:solidFill>
                  <a:srgbClr val="0066FF"/>
                </a:solidFill>
              </a:rPr>
              <a:t>ме</a:t>
            </a:r>
            <a:r>
              <a:rPr lang="en-US" sz="2000" dirty="0" smtClean="0">
                <a:solidFill>
                  <a:srgbClr val="0066FF"/>
                </a:solidFill>
              </a:rPr>
              <a:t> </a:t>
            </a:r>
            <a:r>
              <a:rPr lang="en-US" sz="2000" dirty="0" err="1" smtClean="0">
                <a:solidFill>
                  <a:srgbClr val="0066FF"/>
                </a:solidFill>
              </a:rPr>
              <a:t>васпитали</a:t>
            </a:r>
            <a:r>
              <a:rPr lang="en-US" sz="2000" dirty="0" smtClean="0">
                <a:solidFill>
                  <a:srgbClr val="0066FF"/>
                </a:solidFill>
              </a:rPr>
              <a:t> </a:t>
            </a:r>
            <a:r>
              <a:rPr lang="en-US" sz="2000" dirty="0" err="1" smtClean="0">
                <a:solidFill>
                  <a:srgbClr val="0066FF"/>
                </a:solidFill>
              </a:rPr>
              <a:t>да</a:t>
            </a:r>
            <a:r>
              <a:rPr lang="en-US" sz="2000" dirty="0" smtClean="0">
                <a:solidFill>
                  <a:srgbClr val="0066FF"/>
                </a:solidFill>
              </a:rPr>
              <a:t> </a:t>
            </a:r>
            <a:r>
              <a:rPr lang="en-US" sz="2000" dirty="0" err="1" smtClean="0">
                <a:solidFill>
                  <a:srgbClr val="0066FF"/>
                </a:solidFill>
              </a:rPr>
              <a:t>је</a:t>
            </a:r>
            <a:r>
              <a:rPr lang="en-US" sz="2000" dirty="0" smtClean="0">
                <a:solidFill>
                  <a:srgbClr val="0066FF"/>
                </a:solidFill>
              </a:rPr>
              <a:t> </a:t>
            </a:r>
            <a:r>
              <a:rPr lang="en-US" sz="2000" dirty="0" err="1" smtClean="0">
                <a:solidFill>
                  <a:srgbClr val="0066FF"/>
                </a:solidFill>
              </a:rPr>
              <a:t>ружно</a:t>
            </a:r>
            <a:r>
              <a:rPr lang="en-US" sz="2000" dirty="0" smtClean="0">
                <a:solidFill>
                  <a:srgbClr val="0066FF"/>
                </a:solidFill>
              </a:rPr>
              <a:t> </a:t>
            </a:r>
            <a:r>
              <a:rPr lang="en-US" sz="2000" dirty="0" err="1" smtClean="0">
                <a:solidFill>
                  <a:srgbClr val="0066FF"/>
                </a:solidFill>
              </a:rPr>
              <a:t>увредити</a:t>
            </a:r>
            <a:r>
              <a:rPr lang="en-US" sz="2000" dirty="0" smtClean="0">
                <a:solidFill>
                  <a:srgbClr val="0066FF"/>
                </a:solidFill>
              </a:rPr>
              <a:t> </a:t>
            </a:r>
            <a:r>
              <a:rPr lang="en-US" sz="2000" dirty="0" err="1" smtClean="0">
                <a:solidFill>
                  <a:srgbClr val="0066FF"/>
                </a:solidFill>
              </a:rPr>
              <a:t>или</a:t>
            </a:r>
            <a:r>
              <a:rPr lang="en-US" sz="2000" dirty="0" smtClean="0">
                <a:solidFill>
                  <a:srgbClr val="0066FF"/>
                </a:solidFill>
              </a:rPr>
              <a:t> </a:t>
            </a:r>
            <a:r>
              <a:rPr lang="en-US" sz="2000" dirty="0" err="1" smtClean="0">
                <a:solidFill>
                  <a:srgbClr val="0066FF"/>
                </a:solidFill>
              </a:rPr>
              <a:t>понашати</a:t>
            </a:r>
            <a:r>
              <a:rPr lang="en-US" sz="2000" dirty="0" smtClean="0">
                <a:solidFill>
                  <a:srgbClr val="0066FF"/>
                </a:solidFill>
              </a:rPr>
              <a:t> </a:t>
            </a:r>
            <a:r>
              <a:rPr lang="en-US" sz="2000" dirty="0" err="1" smtClean="0">
                <a:solidFill>
                  <a:srgbClr val="0066FF"/>
                </a:solidFill>
              </a:rPr>
              <a:t>се</a:t>
            </a:r>
            <a:r>
              <a:rPr lang="en-US" sz="2000" dirty="0" smtClean="0">
                <a:solidFill>
                  <a:srgbClr val="0066FF"/>
                </a:solidFill>
              </a:rPr>
              <a:t> </a:t>
            </a:r>
            <a:r>
              <a:rPr lang="en-US" sz="2000" dirty="0" err="1" smtClean="0">
                <a:solidFill>
                  <a:srgbClr val="0066FF"/>
                </a:solidFill>
              </a:rPr>
              <a:t>насилничк</a:t>
            </a:r>
            <a:r>
              <a:rPr lang="sr-Cyrl-RS" sz="2000" dirty="0" smtClean="0">
                <a:solidFill>
                  <a:srgbClr val="0066FF"/>
                </a:solidFill>
              </a:rPr>
              <a:t>и</a:t>
            </a:r>
            <a:r>
              <a:rPr lang="en-US" sz="2000" dirty="0" smtClean="0">
                <a:solidFill>
                  <a:srgbClr val="0066FF"/>
                </a:solidFill>
              </a:rPr>
              <a:t> </a:t>
            </a:r>
            <a:r>
              <a:rPr lang="en-US" sz="2000" dirty="0" err="1" smtClean="0">
                <a:solidFill>
                  <a:srgbClr val="0066FF"/>
                </a:solidFill>
              </a:rPr>
              <a:t>према</a:t>
            </a:r>
            <a:r>
              <a:rPr lang="en-US" sz="2000" dirty="0" smtClean="0">
                <a:solidFill>
                  <a:srgbClr val="0066FF"/>
                </a:solidFill>
              </a:rPr>
              <a:t> </a:t>
            </a:r>
            <a:r>
              <a:rPr lang="en-US" sz="2000" dirty="0" err="1" smtClean="0">
                <a:solidFill>
                  <a:srgbClr val="0066FF"/>
                </a:solidFill>
              </a:rPr>
              <a:t>жени</a:t>
            </a:r>
            <a:r>
              <a:rPr lang="en-US" sz="2000" dirty="0" smtClean="0">
                <a:solidFill>
                  <a:srgbClr val="0066FF"/>
                </a:solidFill>
              </a:rPr>
              <a:t>, </a:t>
            </a:r>
            <a:r>
              <a:rPr lang="en-US" sz="2000" dirty="0" err="1" smtClean="0">
                <a:solidFill>
                  <a:srgbClr val="0066FF"/>
                </a:solidFill>
              </a:rPr>
              <a:t>јер</a:t>
            </a:r>
            <a:r>
              <a:rPr lang="en-US" sz="2000" dirty="0" smtClean="0">
                <a:solidFill>
                  <a:srgbClr val="0066FF"/>
                </a:solidFill>
              </a:rPr>
              <a:t> </a:t>
            </a:r>
            <a:r>
              <a:rPr lang="en-US" sz="2000" dirty="0" err="1" smtClean="0">
                <a:solidFill>
                  <a:srgbClr val="0066FF"/>
                </a:solidFill>
              </a:rPr>
              <a:t>је</a:t>
            </a:r>
            <a:r>
              <a:rPr lang="en-US" sz="2000" dirty="0" smtClean="0">
                <a:solidFill>
                  <a:srgbClr val="0066FF"/>
                </a:solidFill>
              </a:rPr>
              <a:t> </a:t>
            </a:r>
            <a:r>
              <a:rPr lang="en-US" sz="2000" dirty="0" err="1" smtClean="0">
                <a:solidFill>
                  <a:srgbClr val="0066FF"/>
                </a:solidFill>
              </a:rPr>
              <a:t>слабија</a:t>
            </a:r>
            <a:r>
              <a:rPr lang="en-US" sz="2000" dirty="0" smtClean="0">
                <a:solidFill>
                  <a:srgbClr val="0066FF"/>
                </a:solidFill>
              </a:rPr>
              <a:t> </a:t>
            </a:r>
            <a:r>
              <a:rPr lang="en-US" sz="2000" dirty="0" err="1" smtClean="0">
                <a:solidFill>
                  <a:srgbClr val="0066FF"/>
                </a:solidFill>
              </a:rPr>
              <a:t>од</a:t>
            </a:r>
            <a:r>
              <a:rPr lang="en-US" sz="2000" dirty="0" smtClean="0">
                <a:solidFill>
                  <a:srgbClr val="0066FF"/>
                </a:solidFill>
              </a:rPr>
              <a:t> </a:t>
            </a:r>
            <a:r>
              <a:rPr lang="en-US" sz="2000" dirty="0" err="1" smtClean="0">
                <a:solidFill>
                  <a:srgbClr val="0066FF"/>
                </a:solidFill>
              </a:rPr>
              <a:t>нас</a:t>
            </a:r>
            <a:r>
              <a:rPr lang="en-US" sz="2000" dirty="0" smtClean="0">
                <a:solidFill>
                  <a:srgbClr val="0066FF"/>
                </a:solidFill>
              </a:rPr>
              <a:t>. </a:t>
            </a:r>
            <a:r>
              <a:rPr lang="en-US" sz="2000" dirty="0" err="1" smtClean="0">
                <a:solidFill>
                  <a:srgbClr val="0066FF"/>
                </a:solidFill>
              </a:rPr>
              <a:t>Али</a:t>
            </a:r>
            <a:r>
              <a:rPr lang="en-US" sz="2000" dirty="0" smtClean="0">
                <a:solidFill>
                  <a:srgbClr val="0066FF"/>
                </a:solidFill>
              </a:rPr>
              <a:t>, </a:t>
            </a:r>
            <a:r>
              <a:rPr lang="en-US" sz="2000" dirty="0" err="1" smtClean="0">
                <a:solidFill>
                  <a:srgbClr val="0066FF"/>
                </a:solidFill>
              </a:rPr>
              <a:t>није</a:t>
            </a:r>
            <a:r>
              <a:rPr lang="en-US" sz="2000" dirty="0" smtClean="0">
                <a:solidFill>
                  <a:srgbClr val="0066FF"/>
                </a:solidFill>
              </a:rPr>
              <a:t> </a:t>
            </a:r>
            <a:r>
              <a:rPr lang="en-US" sz="2000" dirty="0" err="1" smtClean="0">
                <a:solidFill>
                  <a:srgbClr val="0066FF"/>
                </a:solidFill>
              </a:rPr>
              <a:t>важно</a:t>
            </a:r>
            <a:r>
              <a:rPr lang="en-US" sz="2000" dirty="0" smtClean="0">
                <a:solidFill>
                  <a:srgbClr val="0066FF"/>
                </a:solidFill>
              </a:rPr>
              <a:t> </a:t>
            </a:r>
            <a:r>
              <a:rPr lang="en-US" sz="2000" dirty="0" err="1" smtClean="0">
                <a:solidFill>
                  <a:srgbClr val="0066FF"/>
                </a:solidFill>
              </a:rPr>
              <a:t>то</a:t>
            </a:r>
            <a:r>
              <a:rPr lang="en-US" sz="2000" dirty="0" smtClean="0">
                <a:solidFill>
                  <a:srgbClr val="0066FF"/>
                </a:solidFill>
              </a:rPr>
              <a:t> </a:t>
            </a:r>
            <a:r>
              <a:rPr lang="en-US" sz="2000" dirty="0" err="1" smtClean="0">
                <a:solidFill>
                  <a:srgbClr val="0066FF"/>
                </a:solidFill>
              </a:rPr>
              <a:t>што</a:t>
            </a:r>
            <a:r>
              <a:rPr lang="en-US" sz="2000" dirty="0" smtClean="0">
                <a:solidFill>
                  <a:srgbClr val="0066FF"/>
                </a:solidFill>
              </a:rPr>
              <a:t> </a:t>
            </a:r>
            <a:r>
              <a:rPr lang="en-US" sz="2000" dirty="0" err="1" smtClean="0">
                <a:solidFill>
                  <a:srgbClr val="0066FF"/>
                </a:solidFill>
              </a:rPr>
              <a:t>је</a:t>
            </a:r>
            <a:r>
              <a:rPr lang="en-US" sz="2000" dirty="0" smtClean="0">
                <a:solidFill>
                  <a:srgbClr val="0066FF"/>
                </a:solidFill>
              </a:rPr>
              <a:t> </a:t>
            </a:r>
            <a:r>
              <a:rPr lang="en-US" sz="2000" dirty="0" err="1" smtClean="0">
                <a:solidFill>
                  <a:srgbClr val="0066FF"/>
                </a:solidFill>
              </a:rPr>
              <a:t>слабија,већ</a:t>
            </a:r>
            <a:r>
              <a:rPr lang="en-US" sz="2000" dirty="0" smtClean="0">
                <a:solidFill>
                  <a:srgbClr val="0066FF"/>
                </a:solidFill>
              </a:rPr>
              <a:t> </a:t>
            </a:r>
            <a:r>
              <a:rPr lang="en-US" sz="2000" dirty="0" err="1" smtClean="0">
                <a:solidFill>
                  <a:srgbClr val="0066FF"/>
                </a:solidFill>
              </a:rPr>
              <a:t>морамо</a:t>
            </a:r>
            <a:r>
              <a:rPr lang="en-US" sz="2000" dirty="0" smtClean="0">
                <a:solidFill>
                  <a:srgbClr val="0066FF"/>
                </a:solidFill>
              </a:rPr>
              <a:t> </a:t>
            </a:r>
            <a:r>
              <a:rPr lang="en-US" sz="2000" dirty="0" err="1" smtClean="0">
                <a:solidFill>
                  <a:srgbClr val="0066FF"/>
                </a:solidFill>
              </a:rPr>
              <a:t>имати</a:t>
            </a:r>
            <a:r>
              <a:rPr lang="en-US" sz="2000" dirty="0" smtClean="0">
                <a:solidFill>
                  <a:srgbClr val="0066FF"/>
                </a:solidFill>
              </a:rPr>
              <a:t> </a:t>
            </a:r>
            <a:r>
              <a:rPr lang="en-US" sz="2000" dirty="0" err="1" smtClean="0">
                <a:solidFill>
                  <a:srgbClr val="0066FF"/>
                </a:solidFill>
              </a:rPr>
              <a:t>поштовање</a:t>
            </a:r>
            <a:r>
              <a:rPr lang="en-US" sz="2000" dirty="0" smtClean="0">
                <a:solidFill>
                  <a:srgbClr val="0066FF"/>
                </a:solidFill>
              </a:rPr>
              <a:t> </a:t>
            </a:r>
            <a:r>
              <a:rPr lang="en-US" sz="2000" dirty="0" err="1" smtClean="0">
                <a:solidFill>
                  <a:srgbClr val="0066FF"/>
                </a:solidFill>
              </a:rPr>
              <a:t>према</a:t>
            </a:r>
            <a:r>
              <a:rPr lang="en-US" sz="2000" dirty="0" smtClean="0">
                <a:solidFill>
                  <a:srgbClr val="0066FF"/>
                </a:solidFill>
              </a:rPr>
              <a:t> </a:t>
            </a:r>
            <a:r>
              <a:rPr lang="en-US" sz="2000" dirty="0" err="1" smtClean="0">
                <a:solidFill>
                  <a:srgbClr val="0066FF"/>
                </a:solidFill>
              </a:rPr>
              <a:t>особама</a:t>
            </a:r>
            <a:r>
              <a:rPr lang="en-US" sz="2000" dirty="0" smtClean="0">
                <a:solidFill>
                  <a:srgbClr val="0066FF"/>
                </a:solidFill>
              </a:rPr>
              <a:t> </a:t>
            </a:r>
            <a:r>
              <a:rPr lang="en-US" sz="2000" dirty="0" err="1" smtClean="0">
                <a:solidFill>
                  <a:srgbClr val="0066FF"/>
                </a:solidFill>
              </a:rPr>
              <a:t>женског</a:t>
            </a:r>
            <a:r>
              <a:rPr lang="en-US" sz="2000" dirty="0" smtClean="0">
                <a:solidFill>
                  <a:srgbClr val="0066FF"/>
                </a:solidFill>
              </a:rPr>
              <a:t> </a:t>
            </a:r>
            <a:r>
              <a:rPr lang="en-US" sz="2000" dirty="0" err="1" smtClean="0">
                <a:solidFill>
                  <a:srgbClr val="0066FF"/>
                </a:solidFill>
              </a:rPr>
              <a:t>пола</a:t>
            </a:r>
            <a:r>
              <a:rPr lang="sr-Cyrl-RS" sz="2000" dirty="0" smtClean="0">
                <a:solidFill>
                  <a:srgbClr val="0066FF"/>
                </a:solidFill>
              </a:rPr>
              <a:t> генерално</a:t>
            </a:r>
            <a:r>
              <a:rPr lang="en-US" sz="2000" dirty="0" smtClean="0">
                <a:solidFill>
                  <a:srgbClr val="0066FF"/>
                </a:solidFill>
              </a:rPr>
              <a:t>. </a:t>
            </a:r>
            <a:endParaRPr lang="en-US" sz="2000" dirty="0" smtClean="0">
              <a:solidFill>
                <a:srgbClr val="0066FF"/>
              </a:solidFill>
            </a:endParaRPr>
          </a:p>
          <a:p>
            <a:pPr>
              <a:buNone/>
            </a:pPr>
            <a:endParaRPr lang="sr-Cyrl-R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Cyrl-RS" sz="3200" dirty="0" smtClean="0"/>
              <a:t>Шта мислите о дискриминацији жена на послу, мање жена постоји у политици и у бизнис свету? </a:t>
            </a:r>
            <a:endParaRPr lang="en-US" sz="3200" dirty="0"/>
          </a:p>
        </p:txBody>
      </p:sp>
      <p:sp>
        <p:nvSpPr>
          <p:cNvPr id="3" name="Content Placeholder 2"/>
          <p:cNvSpPr>
            <a:spLocks noGrp="1"/>
          </p:cNvSpPr>
          <p:nvPr>
            <p:ph idx="1"/>
          </p:nvPr>
        </p:nvSpPr>
        <p:spPr/>
        <p:txBody>
          <a:bodyPr/>
          <a:lstStyle/>
          <a:p>
            <a:pPr algn="just"/>
            <a:endParaRPr lang="sr-Cyrl-RS" sz="2000" dirty="0" smtClean="0">
              <a:solidFill>
                <a:srgbClr val="CC00CC"/>
              </a:solidFill>
            </a:endParaRPr>
          </a:p>
          <a:p>
            <a:pPr algn="just"/>
            <a:r>
              <a:rPr lang="sr-Cyrl-RS" sz="2000" dirty="0" smtClean="0">
                <a:solidFill>
                  <a:srgbClr val="CC00CC"/>
                </a:solidFill>
              </a:rPr>
              <a:t>Некада жене нису имале права да учествују у јавним </a:t>
            </a:r>
            <a:r>
              <a:rPr lang="sr-Cyrl-RS" sz="2000" dirty="0" smtClean="0">
                <a:solidFill>
                  <a:srgbClr val="CC00CC"/>
                </a:solidFill>
              </a:rPr>
              <a:t>пословима, али </a:t>
            </a:r>
            <a:r>
              <a:rPr lang="sr-Cyrl-RS" sz="2000" dirty="0" smtClean="0">
                <a:solidFill>
                  <a:srgbClr val="CC00CC"/>
                </a:solidFill>
              </a:rPr>
              <a:t>еманципацијом жене, она ипак заузима своје место које јој припада. Данас су се жене избориле кроз образовање и школовање да дођу на одговорно место у друштву, а и у породици. </a:t>
            </a:r>
            <a:endParaRPr lang="sr-Cyrl-RS" sz="2000" dirty="0" smtClean="0">
              <a:solidFill>
                <a:srgbClr val="CC00CC"/>
              </a:solidFill>
            </a:endParaRPr>
          </a:p>
          <a:p>
            <a:pPr algn="just"/>
            <a:endParaRPr lang="en-US" sz="2000" dirty="0" smtClean="0">
              <a:solidFill>
                <a:srgbClr val="CC00CC"/>
              </a:solidFill>
            </a:endParaRPr>
          </a:p>
          <a:p>
            <a:r>
              <a:rPr lang="en-US" sz="2000" dirty="0" err="1" smtClean="0">
                <a:solidFill>
                  <a:srgbClr val="0066FF"/>
                </a:solidFill>
              </a:rPr>
              <a:t>По</a:t>
            </a:r>
            <a:r>
              <a:rPr lang="en-US" sz="2000" dirty="0" smtClean="0">
                <a:solidFill>
                  <a:srgbClr val="0066FF"/>
                </a:solidFill>
              </a:rPr>
              <a:t> </a:t>
            </a:r>
            <a:r>
              <a:rPr lang="en-US" sz="2000" dirty="0" err="1" smtClean="0">
                <a:solidFill>
                  <a:srgbClr val="0066FF"/>
                </a:solidFill>
              </a:rPr>
              <a:t>мом</a:t>
            </a:r>
            <a:r>
              <a:rPr lang="en-US" sz="2000" dirty="0" smtClean="0">
                <a:solidFill>
                  <a:srgbClr val="0066FF"/>
                </a:solidFill>
              </a:rPr>
              <a:t> </a:t>
            </a:r>
            <a:r>
              <a:rPr lang="en-US" sz="2000" dirty="0" err="1" smtClean="0">
                <a:solidFill>
                  <a:srgbClr val="0066FF"/>
                </a:solidFill>
              </a:rPr>
              <a:t>мишљењу</a:t>
            </a:r>
            <a:r>
              <a:rPr lang="en-US" sz="2000" dirty="0" smtClean="0">
                <a:solidFill>
                  <a:srgbClr val="0066FF"/>
                </a:solidFill>
              </a:rPr>
              <a:t>, </a:t>
            </a:r>
            <a:r>
              <a:rPr lang="en-US" sz="2000" dirty="0" err="1" smtClean="0">
                <a:solidFill>
                  <a:srgbClr val="0066FF"/>
                </a:solidFill>
              </a:rPr>
              <a:t>то</a:t>
            </a:r>
            <a:r>
              <a:rPr lang="en-US" sz="2000" dirty="0" smtClean="0">
                <a:solidFill>
                  <a:srgbClr val="0066FF"/>
                </a:solidFill>
              </a:rPr>
              <a:t> </a:t>
            </a:r>
            <a:r>
              <a:rPr lang="en-US" sz="2000" dirty="0" err="1" smtClean="0">
                <a:solidFill>
                  <a:srgbClr val="0066FF"/>
                </a:solidFill>
              </a:rPr>
              <a:t>није</a:t>
            </a:r>
            <a:r>
              <a:rPr lang="en-US" sz="2000" dirty="0" smtClean="0">
                <a:solidFill>
                  <a:srgbClr val="0066FF"/>
                </a:solidFill>
              </a:rPr>
              <a:t> </a:t>
            </a:r>
            <a:r>
              <a:rPr lang="en-US" sz="2000" dirty="0" err="1" smtClean="0">
                <a:solidFill>
                  <a:srgbClr val="0066FF"/>
                </a:solidFill>
              </a:rPr>
              <a:t>тачно</a:t>
            </a:r>
            <a:r>
              <a:rPr lang="en-US" sz="2000" dirty="0" smtClean="0">
                <a:solidFill>
                  <a:srgbClr val="0066FF"/>
                </a:solidFill>
              </a:rPr>
              <a:t>. </a:t>
            </a:r>
            <a:r>
              <a:rPr lang="en-US" sz="2000" dirty="0" err="1" smtClean="0">
                <a:solidFill>
                  <a:srgbClr val="0066FF"/>
                </a:solidFill>
              </a:rPr>
              <a:t>Сада</a:t>
            </a:r>
            <a:r>
              <a:rPr lang="en-US" sz="2000" dirty="0" smtClean="0">
                <a:solidFill>
                  <a:srgbClr val="0066FF"/>
                </a:solidFill>
              </a:rPr>
              <a:t>, </a:t>
            </a:r>
            <a:r>
              <a:rPr lang="en-US" sz="2000" dirty="0" err="1" smtClean="0">
                <a:solidFill>
                  <a:srgbClr val="0066FF"/>
                </a:solidFill>
              </a:rPr>
              <a:t>чак</a:t>
            </a:r>
            <a:r>
              <a:rPr lang="en-US" sz="2000" dirty="0" smtClean="0">
                <a:solidFill>
                  <a:srgbClr val="0066FF"/>
                </a:solidFill>
              </a:rPr>
              <a:t> </a:t>
            </a:r>
            <a:r>
              <a:rPr lang="en-US" sz="2000" dirty="0" err="1" smtClean="0">
                <a:solidFill>
                  <a:srgbClr val="0066FF"/>
                </a:solidFill>
              </a:rPr>
              <a:t>мислим</a:t>
            </a:r>
            <a:r>
              <a:rPr lang="en-US" sz="2000" dirty="0" smtClean="0">
                <a:solidFill>
                  <a:srgbClr val="0066FF"/>
                </a:solidFill>
              </a:rPr>
              <a:t> </a:t>
            </a:r>
            <a:r>
              <a:rPr lang="en-US" sz="2000" dirty="0" err="1" smtClean="0">
                <a:solidFill>
                  <a:srgbClr val="0066FF"/>
                </a:solidFill>
              </a:rPr>
              <a:t>да</a:t>
            </a:r>
            <a:r>
              <a:rPr lang="en-US" sz="2000" dirty="0" smtClean="0">
                <a:solidFill>
                  <a:srgbClr val="0066FF"/>
                </a:solidFill>
              </a:rPr>
              <a:t> </a:t>
            </a:r>
            <a:r>
              <a:rPr lang="en-US" sz="2000" dirty="0" err="1" smtClean="0">
                <a:solidFill>
                  <a:srgbClr val="0066FF"/>
                </a:solidFill>
              </a:rPr>
              <a:t>има</a:t>
            </a:r>
            <a:r>
              <a:rPr lang="en-US" sz="2000" dirty="0" smtClean="0">
                <a:solidFill>
                  <a:srgbClr val="0066FF"/>
                </a:solidFill>
              </a:rPr>
              <a:t> и </a:t>
            </a:r>
            <a:r>
              <a:rPr lang="en-US" sz="2000" dirty="0" err="1" smtClean="0">
                <a:solidFill>
                  <a:srgbClr val="0066FF"/>
                </a:solidFill>
              </a:rPr>
              <a:t>више</a:t>
            </a:r>
            <a:r>
              <a:rPr lang="en-US" sz="2000" dirty="0" smtClean="0">
                <a:solidFill>
                  <a:srgbClr val="0066FF"/>
                </a:solidFill>
              </a:rPr>
              <a:t> </a:t>
            </a:r>
            <a:r>
              <a:rPr lang="en-US" sz="2000" dirty="0" err="1" smtClean="0">
                <a:solidFill>
                  <a:srgbClr val="0066FF"/>
                </a:solidFill>
              </a:rPr>
              <a:t>жена</a:t>
            </a:r>
            <a:r>
              <a:rPr lang="en-US" sz="2000" dirty="0" smtClean="0">
                <a:solidFill>
                  <a:srgbClr val="0066FF"/>
                </a:solidFill>
              </a:rPr>
              <a:t> у </a:t>
            </a:r>
            <a:r>
              <a:rPr lang="en-US" sz="2000" dirty="0" err="1" smtClean="0">
                <a:solidFill>
                  <a:srgbClr val="0066FF"/>
                </a:solidFill>
              </a:rPr>
              <a:t>бизнис</a:t>
            </a:r>
            <a:r>
              <a:rPr lang="en-US" sz="2000" dirty="0" smtClean="0">
                <a:solidFill>
                  <a:srgbClr val="0066FF"/>
                </a:solidFill>
              </a:rPr>
              <a:t> </a:t>
            </a:r>
            <a:r>
              <a:rPr lang="en-US" sz="2000" dirty="0" err="1" smtClean="0">
                <a:solidFill>
                  <a:srgbClr val="0066FF"/>
                </a:solidFill>
              </a:rPr>
              <a:t>послу</a:t>
            </a:r>
            <a:r>
              <a:rPr lang="en-US" sz="2000" dirty="0" smtClean="0">
                <a:solidFill>
                  <a:srgbClr val="0066FF"/>
                </a:solidFill>
              </a:rPr>
              <a:t>,  а </a:t>
            </a:r>
            <a:r>
              <a:rPr lang="sr-Cyrl-RS" sz="2000" dirty="0" smtClean="0">
                <a:solidFill>
                  <a:srgbClr val="0066FF"/>
                </a:solidFill>
              </a:rPr>
              <a:t>доста их је </a:t>
            </a:r>
            <a:r>
              <a:rPr lang="en-US" sz="2000" dirty="0" smtClean="0">
                <a:solidFill>
                  <a:srgbClr val="0066FF"/>
                </a:solidFill>
              </a:rPr>
              <a:t>и </a:t>
            </a:r>
            <a:r>
              <a:rPr lang="en-US" sz="2000" dirty="0" smtClean="0">
                <a:solidFill>
                  <a:srgbClr val="0066FF"/>
                </a:solidFill>
              </a:rPr>
              <a:t>у </a:t>
            </a:r>
            <a:r>
              <a:rPr lang="en-US" sz="2000" dirty="0" err="1" smtClean="0">
                <a:solidFill>
                  <a:srgbClr val="0066FF"/>
                </a:solidFill>
              </a:rPr>
              <a:t>политици</a:t>
            </a:r>
            <a:r>
              <a:rPr lang="en-US" sz="2000" dirty="0" smtClean="0">
                <a:solidFill>
                  <a:srgbClr val="0066FF"/>
                </a:solidFill>
              </a:rPr>
              <a:t>. </a:t>
            </a:r>
            <a:endParaRPr lang="en-US" sz="2000" dirty="0">
              <a:solidFill>
                <a:srgbClr val="0066FF"/>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Е</a:t>
            </a:r>
            <a:r>
              <a:rPr lang="sr-Cyrl-RS" dirty="0" smtClean="0"/>
              <a:t>во </a:t>
            </a:r>
            <a:r>
              <a:rPr lang="sr-Cyrl-RS" dirty="0" smtClean="0"/>
              <a:t>нашег закључка:</a:t>
            </a:r>
            <a:endParaRPr lang="en-US" dirty="0"/>
          </a:p>
        </p:txBody>
      </p:sp>
      <p:sp>
        <p:nvSpPr>
          <p:cNvPr id="3" name="Content Placeholder 2"/>
          <p:cNvSpPr>
            <a:spLocks noGrp="1"/>
          </p:cNvSpPr>
          <p:nvPr>
            <p:ph idx="1"/>
          </p:nvPr>
        </p:nvSpPr>
        <p:spPr/>
        <p:txBody>
          <a:bodyPr>
            <a:normAutofit fontScale="92500" lnSpcReduction="10000"/>
          </a:bodyPr>
          <a:lstStyle/>
          <a:p>
            <a:pPr algn="just"/>
            <a:r>
              <a:rPr lang="sr-Cyrl-RS" sz="2000" dirty="0" smtClean="0"/>
              <a:t>Оба саговорника су одрастала на селу у време патријархалног доба, што је могло утицати на њихове ставове и размишљања. </a:t>
            </a:r>
            <a:r>
              <a:rPr lang="sr-Cyrl-RS" sz="2000" dirty="0" smtClean="0"/>
              <a:t>Морамо имати у виду да к</a:t>
            </a:r>
            <a:r>
              <a:rPr lang="sr-Cyrl-RS" sz="2000" dirty="0" smtClean="0"/>
              <a:t>онстантно прилагођавање новом времену, промени обичаја, ставова, животних начела и морала можда није подједнако и на исти начин утицало на наше саговорнике.  </a:t>
            </a:r>
          </a:p>
          <a:p>
            <a:pPr algn="just"/>
            <a:r>
              <a:rPr lang="sr-Cyrl-RS" sz="2000" dirty="0" smtClean="0"/>
              <a:t>Мушки саговорник гаји саосећање са припадницама женског пола и ставља до знања да их поштује, али се ипак придржава патријархарних принципа. Саговорник није хтео да искаже надмоћ мушког пола, већ потребу да се истакне  јасна разлика између припадника. Женска саговорница никако не подржава дискриминацију и постојање било каквих разлика, упркос њеним годинама, она размишља модерно и у корак са светом. Ма колико се положај жена побољшао током протеклих деценија, саговорница мисли да би он могао да се још  више унапреди, док саговорник мисли да је то сасвим непотребно и да чак може доћи до претеривања.</a:t>
            </a:r>
            <a:endParaRPr lang="en-US"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dirty="0" smtClean="0"/>
              <a:t>Хвала на пажњи!</a:t>
            </a:r>
            <a:endParaRPr lang="en-US" dirty="0"/>
          </a:p>
        </p:txBody>
      </p:sp>
      <p:sp>
        <p:nvSpPr>
          <p:cNvPr id="3" name="Content Placeholder 2"/>
          <p:cNvSpPr>
            <a:spLocks noGrp="1"/>
          </p:cNvSpPr>
          <p:nvPr>
            <p:ph idx="1"/>
          </p:nvPr>
        </p:nvSpPr>
        <p:spPr/>
        <p:txBody>
          <a:bodyPr/>
          <a:lstStyle/>
          <a:p>
            <a:r>
              <a:rPr lang="sr-Cyrl-RS" dirty="0" smtClean="0"/>
              <a:t>Горана Терзић</a:t>
            </a:r>
          </a:p>
          <a:p>
            <a:r>
              <a:rPr lang="sr-Cyrl-RS" dirty="0" smtClean="0"/>
              <a:t>Рада Рајовић</a:t>
            </a:r>
          </a:p>
          <a:p>
            <a:r>
              <a:rPr lang="sr-Cyrl-RS" dirty="0" smtClean="0"/>
              <a:t>Јана Јовановић</a:t>
            </a:r>
          </a:p>
          <a:p>
            <a:r>
              <a:rPr lang="sr-Cyrl-RS" dirty="0" smtClean="0"/>
              <a:t>Ленка Мијатовић</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200" dirty="0" smtClean="0"/>
              <a:t>Закон о равноправности полова (2009)</a:t>
            </a:r>
            <a:endParaRPr lang="en-US" sz="3200" dirty="0"/>
          </a:p>
        </p:txBody>
      </p:sp>
      <p:sp>
        <p:nvSpPr>
          <p:cNvPr id="3" name="Content Placeholder 2"/>
          <p:cNvSpPr>
            <a:spLocks noGrp="1"/>
          </p:cNvSpPr>
          <p:nvPr>
            <p:ph idx="1"/>
          </p:nvPr>
        </p:nvSpPr>
        <p:spPr/>
        <p:txBody>
          <a:bodyPr>
            <a:normAutofit fontScale="77500" lnSpcReduction="20000"/>
          </a:bodyPr>
          <a:lstStyle/>
          <a:p>
            <a:r>
              <a:rPr lang="ru-RU" i="1" dirty="0" smtClean="0"/>
              <a:t>Равноправност полова подразумева равноправно учешће жена  и мушкараца у свим областима јавног  и приватног сектора,у складу са општеприхваћеним правилима међународног права,потврђеним међународним уговорима, Уставом Републике Србије и законима, и сви су дужни да је поштују</a:t>
            </a:r>
            <a:r>
              <a:rPr lang="ru-RU" i="1" dirty="0" smtClean="0"/>
              <a:t>.</a:t>
            </a:r>
          </a:p>
          <a:p>
            <a:endParaRPr lang="sr-Latn-RS" i="1" dirty="0" smtClean="0"/>
          </a:p>
          <a:p>
            <a:r>
              <a:rPr lang="ru-RU" i="1" dirty="0" smtClean="0"/>
              <a:t>Непосредна дискриминација јесте свако неоправдано разликовање, искључивање или ограничавање којима се у истој или сличној ситуацији било којим актом или радњом органа јавне власти, послодавца или пружаоца услуге, лице или група лица стављају или су стављени у неповољнији положај, односно којим би могли бити стављени у неповољнији положај по основу пола.</a:t>
            </a:r>
            <a:endParaRPr lang="en-US" i="1"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500042"/>
            <a:ext cx="8229600" cy="6074494"/>
          </a:xfrm>
        </p:spPr>
        <p:txBody>
          <a:bodyPr/>
          <a:lstStyle/>
          <a:p>
            <a:endParaRPr lang="ru-RU" sz="2400" dirty="0" smtClean="0"/>
          </a:p>
          <a:p>
            <a:endParaRPr lang="ru-RU" sz="2400" dirty="0" smtClean="0"/>
          </a:p>
          <a:p>
            <a:pPr algn="just"/>
            <a:r>
              <a:rPr lang="ru-RU" sz="2400" dirty="0" smtClean="0"/>
              <a:t>У децембру 2009. године донет је </a:t>
            </a:r>
            <a:r>
              <a:rPr lang="ru-RU" sz="2400" b="1" dirty="0" smtClean="0"/>
              <a:t>Закон о равноправности полова </a:t>
            </a:r>
            <a:r>
              <a:rPr lang="ru-RU" sz="2400" dirty="0" smtClean="0"/>
              <a:t>који одређује да су сви дужни да поштују равноправно учешће жена и мушкараца у свим областима јавног и приватног сектора, у складу са општеприхваћеним правилима међународног права, потврђеним међународним уговорима, Уставом Републике Србије и законима.</a:t>
            </a:r>
          </a:p>
          <a:p>
            <a:endParaRPr lang="ru-RU" sz="2400" dirty="0" smtClean="0"/>
          </a:p>
          <a:p>
            <a:r>
              <a:rPr lang="ru-RU" sz="2400" dirty="0" smtClean="0"/>
              <a:t>Да ли је</a:t>
            </a:r>
            <a:r>
              <a:rPr lang="sr-Latn-RS" sz="2400" dirty="0" smtClean="0"/>
              <a:t> </a:t>
            </a:r>
            <a:r>
              <a:rPr lang="sr-Cyrl-RS" sz="2400" dirty="0" smtClean="0"/>
              <a:t>стварно овако</a:t>
            </a:r>
            <a:r>
              <a:rPr lang="ru-RU" sz="2400" dirty="0" smtClean="0"/>
              <a:t>? Питали смо наше старије суграђане шта они мисле.</a:t>
            </a:r>
          </a:p>
          <a:p>
            <a:pPr>
              <a:buNone/>
            </a:pPr>
            <a:r>
              <a:rPr lang="ru-RU" sz="2400" dirty="0" smtClean="0"/>
              <a:t> </a:t>
            </a:r>
            <a:endParaRPr lang="en-US" sz="2400" dirty="0" smtClean="0"/>
          </a:p>
          <a:p>
            <a:endParaRPr lang="ru-RU" dirty="0" smtClean="0"/>
          </a:p>
          <a:p>
            <a:endParaRPr lang="ru-RU"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200" dirty="0" smtClean="0"/>
              <a:t>Са ким смо разговарали?</a:t>
            </a:r>
            <a:endParaRPr lang="en-US" sz="3200" dirty="0"/>
          </a:p>
        </p:txBody>
      </p:sp>
      <p:sp>
        <p:nvSpPr>
          <p:cNvPr id="3" name="Content Placeholder 2"/>
          <p:cNvSpPr>
            <a:spLocks noGrp="1"/>
          </p:cNvSpPr>
          <p:nvPr>
            <p:ph idx="1"/>
          </p:nvPr>
        </p:nvSpPr>
        <p:spPr/>
        <p:txBody>
          <a:bodyPr>
            <a:normAutofit/>
          </a:bodyPr>
          <a:lstStyle/>
          <a:p>
            <a:r>
              <a:rPr lang="sr-Cyrl-RS" sz="2400" dirty="0" smtClean="0"/>
              <a:t>Разговарали смо са </a:t>
            </a:r>
            <a:r>
              <a:rPr lang="sr-Cyrl-RS" sz="2400" dirty="0" smtClean="0"/>
              <a:t>старијом </a:t>
            </a:r>
            <a:r>
              <a:rPr lang="sr-Cyrl-RS" sz="2400" dirty="0" smtClean="0"/>
              <a:t>госпођом која има 81 годину, удата је и има четворо деце, сада је у пензији. Одрастала је у сеоској заједници, где и данас живи</a:t>
            </a:r>
            <a:r>
              <a:rPr lang="sr-Cyrl-RS" sz="2400" dirty="0" smtClean="0"/>
              <a:t>.</a:t>
            </a:r>
          </a:p>
          <a:p>
            <a:r>
              <a:rPr lang="sr-Cyrl-RS" sz="2400" dirty="0" smtClean="0"/>
              <a:t>Разговарали смо и са ожењеним седамдесетогодишњим господином који има двоје деце. Такође је рођен је у сеоској заједници, где и даље борави.</a:t>
            </a:r>
            <a:endParaRPr lang="sr-Cyrl-RS" sz="2400" dirty="0" smtClean="0"/>
          </a:p>
          <a:p>
            <a:pPr algn="just"/>
            <a:endParaRPr lang="sr-Latn-RS" sz="2400" dirty="0" smtClean="0"/>
          </a:p>
          <a:p>
            <a:pPr lvl="1" algn="just">
              <a:buNone/>
            </a:pPr>
            <a:endParaRPr lang="en-US" sz="2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200" dirty="0" smtClean="0"/>
              <a:t>Шта мислите о родној дискриминацији? </a:t>
            </a:r>
            <a:endParaRPr lang="en-US" sz="3200" dirty="0"/>
          </a:p>
        </p:txBody>
      </p:sp>
      <p:sp>
        <p:nvSpPr>
          <p:cNvPr id="3" name="Content Placeholder 2"/>
          <p:cNvSpPr>
            <a:spLocks noGrp="1"/>
          </p:cNvSpPr>
          <p:nvPr>
            <p:ph idx="1"/>
          </p:nvPr>
        </p:nvSpPr>
        <p:spPr/>
        <p:txBody>
          <a:bodyPr/>
          <a:lstStyle/>
          <a:p>
            <a:endParaRPr lang="sr-Cyrl-RS" sz="2000" dirty="0" smtClean="0">
              <a:solidFill>
                <a:srgbClr val="CC00CC"/>
              </a:solidFill>
            </a:endParaRPr>
          </a:p>
          <a:p>
            <a:pPr algn="just"/>
            <a:r>
              <a:rPr lang="sr-Cyrl-RS" sz="2000" dirty="0" smtClean="0">
                <a:solidFill>
                  <a:srgbClr val="CC00CC"/>
                </a:solidFill>
              </a:rPr>
              <a:t>Ми живимо на основама патријархалног васпитања, што значи да је мушкарац глава породице. Иако је мушкарац глава породице, сматрам да је жена стуб породице. Волела бих да нема разлике између мушкараца и жена, али нажалост оне и даље постоје, али у мањој мери него некада. </a:t>
            </a:r>
            <a:endParaRPr lang="sr-Cyrl-RS" sz="2000" dirty="0" smtClean="0">
              <a:solidFill>
                <a:srgbClr val="CC00CC"/>
              </a:solidFill>
            </a:endParaRPr>
          </a:p>
          <a:p>
            <a:pPr algn="just"/>
            <a:endParaRPr lang="sr-Cyrl-RS" sz="2000" dirty="0" smtClean="0">
              <a:solidFill>
                <a:srgbClr val="CC00CC"/>
              </a:solidFill>
            </a:endParaRPr>
          </a:p>
          <a:p>
            <a:pPr algn="just"/>
            <a:r>
              <a:rPr lang="en-US" sz="2000" dirty="0" err="1" smtClean="0">
                <a:solidFill>
                  <a:srgbClr val="0066FF"/>
                </a:solidFill>
              </a:rPr>
              <a:t>Искрено</a:t>
            </a:r>
            <a:r>
              <a:rPr lang="sr-Cyrl-RS" sz="2000" dirty="0" smtClean="0">
                <a:solidFill>
                  <a:srgbClr val="0066FF"/>
                </a:solidFill>
              </a:rPr>
              <a:t>, </a:t>
            </a:r>
            <a:r>
              <a:rPr lang="en-US" sz="2000" dirty="0" err="1" smtClean="0">
                <a:solidFill>
                  <a:srgbClr val="0066FF"/>
                </a:solidFill>
              </a:rPr>
              <a:t>то</a:t>
            </a:r>
            <a:r>
              <a:rPr lang="sr-Cyrl-RS" sz="2000" dirty="0" smtClean="0">
                <a:solidFill>
                  <a:srgbClr val="0066FF"/>
                </a:solidFill>
              </a:rPr>
              <a:t> је</a:t>
            </a:r>
            <a:r>
              <a:rPr lang="en-US" sz="2000" dirty="0" smtClean="0">
                <a:solidFill>
                  <a:srgbClr val="0066FF"/>
                </a:solidFill>
              </a:rPr>
              <a:t> </a:t>
            </a:r>
            <a:r>
              <a:rPr lang="en-US" sz="2000" dirty="0" smtClean="0">
                <a:solidFill>
                  <a:srgbClr val="0066FF"/>
                </a:solidFill>
              </a:rPr>
              <a:t>у </a:t>
            </a:r>
            <a:r>
              <a:rPr lang="en-US" sz="2000" dirty="0" err="1" smtClean="0">
                <a:solidFill>
                  <a:srgbClr val="0066FF"/>
                </a:solidFill>
              </a:rPr>
              <a:t>моје</a:t>
            </a:r>
            <a:r>
              <a:rPr lang="en-US" sz="2000" dirty="0" smtClean="0">
                <a:solidFill>
                  <a:srgbClr val="0066FF"/>
                </a:solidFill>
              </a:rPr>
              <a:t> </a:t>
            </a:r>
            <a:r>
              <a:rPr lang="en-US" sz="2000" dirty="0" err="1" smtClean="0">
                <a:solidFill>
                  <a:srgbClr val="0066FF"/>
                </a:solidFill>
              </a:rPr>
              <a:t>време</a:t>
            </a:r>
            <a:r>
              <a:rPr lang="en-US" sz="2000" dirty="0" smtClean="0">
                <a:solidFill>
                  <a:srgbClr val="0066FF"/>
                </a:solidFill>
              </a:rPr>
              <a:t> </a:t>
            </a:r>
            <a:r>
              <a:rPr lang="en-US" sz="2000" dirty="0" err="1" smtClean="0">
                <a:solidFill>
                  <a:srgbClr val="0066FF"/>
                </a:solidFill>
              </a:rPr>
              <a:t>било</a:t>
            </a:r>
            <a:r>
              <a:rPr lang="en-US" sz="2000" dirty="0" smtClean="0">
                <a:solidFill>
                  <a:srgbClr val="0066FF"/>
                </a:solidFill>
              </a:rPr>
              <a:t> </a:t>
            </a:r>
            <a:r>
              <a:rPr lang="en-US" sz="2000" dirty="0" err="1" smtClean="0">
                <a:solidFill>
                  <a:srgbClr val="0066FF"/>
                </a:solidFill>
              </a:rPr>
              <a:t>много</a:t>
            </a:r>
            <a:r>
              <a:rPr lang="en-US" sz="2000" dirty="0" smtClean="0">
                <a:solidFill>
                  <a:srgbClr val="0066FF"/>
                </a:solidFill>
              </a:rPr>
              <a:t> </a:t>
            </a:r>
            <a:r>
              <a:rPr lang="en-US" sz="2000" dirty="0" err="1" smtClean="0">
                <a:solidFill>
                  <a:srgbClr val="0066FF"/>
                </a:solidFill>
              </a:rPr>
              <a:t>другачије</a:t>
            </a:r>
            <a:r>
              <a:rPr lang="en-US" sz="2000" dirty="0" smtClean="0">
                <a:solidFill>
                  <a:srgbClr val="0066FF"/>
                </a:solidFill>
              </a:rPr>
              <a:t>. </a:t>
            </a:r>
            <a:r>
              <a:rPr lang="en-US" sz="2000" dirty="0" err="1" smtClean="0">
                <a:solidFill>
                  <a:srgbClr val="0066FF"/>
                </a:solidFill>
              </a:rPr>
              <a:t>Знало</a:t>
            </a:r>
            <a:r>
              <a:rPr lang="en-US" sz="2000" dirty="0" smtClean="0">
                <a:solidFill>
                  <a:srgbClr val="0066FF"/>
                </a:solidFill>
              </a:rPr>
              <a:t> </a:t>
            </a:r>
            <a:r>
              <a:rPr lang="en-US" sz="2000" dirty="0" err="1" smtClean="0">
                <a:solidFill>
                  <a:srgbClr val="0066FF"/>
                </a:solidFill>
              </a:rPr>
              <a:t>се</a:t>
            </a:r>
            <a:r>
              <a:rPr lang="en-US" sz="2000" dirty="0" smtClean="0">
                <a:solidFill>
                  <a:srgbClr val="0066FF"/>
                </a:solidFill>
              </a:rPr>
              <a:t> </a:t>
            </a:r>
            <a:r>
              <a:rPr lang="en-US" sz="2000" dirty="0" err="1" smtClean="0">
                <a:solidFill>
                  <a:srgbClr val="0066FF"/>
                </a:solidFill>
              </a:rPr>
              <a:t>који</a:t>
            </a:r>
            <a:r>
              <a:rPr lang="en-US" sz="2000" dirty="0" smtClean="0">
                <a:solidFill>
                  <a:srgbClr val="0066FF"/>
                </a:solidFill>
              </a:rPr>
              <a:t> </a:t>
            </a:r>
            <a:r>
              <a:rPr lang="en-US" sz="2000" dirty="0" err="1" smtClean="0">
                <a:solidFill>
                  <a:srgbClr val="0066FF"/>
                </a:solidFill>
              </a:rPr>
              <a:t>су</a:t>
            </a:r>
            <a:r>
              <a:rPr lang="en-US" sz="2000" dirty="0" smtClean="0">
                <a:solidFill>
                  <a:srgbClr val="0066FF"/>
                </a:solidFill>
              </a:rPr>
              <a:t> </a:t>
            </a:r>
            <a:r>
              <a:rPr lang="en-US" sz="2000" dirty="0" err="1" smtClean="0">
                <a:solidFill>
                  <a:srgbClr val="0066FF"/>
                </a:solidFill>
              </a:rPr>
              <a:t>женски</a:t>
            </a:r>
            <a:r>
              <a:rPr lang="en-US" sz="2000" dirty="0" smtClean="0">
                <a:solidFill>
                  <a:srgbClr val="0066FF"/>
                </a:solidFill>
              </a:rPr>
              <a:t>, а </a:t>
            </a:r>
            <a:r>
              <a:rPr lang="en-US" sz="2000" dirty="0" err="1" smtClean="0">
                <a:solidFill>
                  <a:srgbClr val="0066FF"/>
                </a:solidFill>
              </a:rPr>
              <a:t>који</a:t>
            </a:r>
            <a:r>
              <a:rPr lang="en-US" sz="2000" dirty="0" smtClean="0">
                <a:solidFill>
                  <a:srgbClr val="0066FF"/>
                </a:solidFill>
              </a:rPr>
              <a:t> </a:t>
            </a:r>
            <a:r>
              <a:rPr lang="en-US" sz="2000" dirty="0" err="1" smtClean="0">
                <a:solidFill>
                  <a:srgbClr val="0066FF"/>
                </a:solidFill>
              </a:rPr>
              <a:t>су</a:t>
            </a:r>
            <a:r>
              <a:rPr lang="en-US" sz="2000" dirty="0" smtClean="0">
                <a:solidFill>
                  <a:srgbClr val="0066FF"/>
                </a:solidFill>
              </a:rPr>
              <a:t> </a:t>
            </a:r>
            <a:r>
              <a:rPr lang="en-US" sz="2000" dirty="0" err="1" smtClean="0">
                <a:solidFill>
                  <a:srgbClr val="0066FF"/>
                </a:solidFill>
              </a:rPr>
              <a:t>мушки</a:t>
            </a:r>
            <a:r>
              <a:rPr lang="en-US" sz="2000" dirty="0" smtClean="0">
                <a:solidFill>
                  <a:srgbClr val="0066FF"/>
                </a:solidFill>
              </a:rPr>
              <a:t> </a:t>
            </a:r>
            <a:r>
              <a:rPr lang="en-US" sz="2000" dirty="0" err="1" smtClean="0">
                <a:solidFill>
                  <a:srgbClr val="0066FF"/>
                </a:solidFill>
              </a:rPr>
              <a:t>послови</a:t>
            </a:r>
            <a:r>
              <a:rPr lang="en-US" sz="2000" dirty="0" smtClean="0">
                <a:solidFill>
                  <a:srgbClr val="0066FF"/>
                </a:solidFill>
              </a:rPr>
              <a:t>.</a:t>
            </a:r>
            <a:r>
              <a:rPr lang="sr-Cyrl-RS" sz="2000" dirty="0" smtClean="0">
                <a:solidFill>
                  <a:srgbClr val="0066FF"/>
                </a:solidFill>
              </a:rPr>
              <a:t> С</a:t>
            </a:r>
            <a:r>
              <a:rPr lang="en-US" sz="2000" dirty="0" err="1" smtClean="0">
                <a:solidFill>
                  <a:srgbClr val="0066FF"/>
                </a:solidFill>
              </a:rPr>
              <a:t>ада</a:t>
            </a:r>
            <a:r>
              <a:rPr lang="en-US" sz="2000" dirty="0" smtClean="0">
                <a:solidFill>
                  <a:srgbClr val="0066FF"/>
                </a:solidFill>
              </a:rPr>
              <a:t> </a:t>
            </a:r>
            <a:r>
              <a:rPr lang="en-US" sz="2000" dirty="0" err="1" smtClean="0">
                <a:solidFill>
                  <a:srgbClr val="0066FF"/>
                </a:solidFill>
              </a:rPr>
              <a:t>је</a:t>
            </a:r>
            <a:r>
              <a:rPr lang="en-US" sz="2000" dirty="0" smtClean="0">
                <a:solidFill>
                  <a:srgbClr val="0066FF"/>
                </a:solidFill>
              </a:rPr>
              <a:t> </a:t>
            </a:r>
            <a:r>
              <a:rPr lang="en-US" sz="2000" dirty="0" err="1" smtClean="0">
                <a:solidFill>
                  <a:srgbClr val="0066FF"/>
                </a:solidFill>
              </a:rPr>
              <a:t>све</a:t>
            </a:r>
            <a:r>
              <a:rPr lang="en-US" sz="2000" dirty="0" smtClean="0">
                <a:solidFill>
                  <a:srgbClr val="0066FF"/>
                </a:solidFill>
              </a:rPr>
              <a:t> </a:t>
            </a:r>
            <a:r>
              <a:rPr lang="en-US" sz="2000" dirty="0" err="1" smtClean="0">
                <a:solidFill>
                  <a:srgbClr val="0066FF"/>
                </a:solidFill>
              </a:rPr>
              <a:t>другачије</a:t>
            </a:r>
            <a:r>
              <a:rPr lang="en-US" sz="2000" dirty="0" smtClean="0">
                <a:solidFill>
                  <a:srgbClr val="0066FF"/>
                </a:solidFill>
              </a:rPr>
              <a:t>. </a:t>
            </a:r>
            <a:r>
              <a:rPr lang="en-US" sz="2000" dirty="0" err="1" smtClean="0">
                <a:solidFill>
                  <a:srgbClr val="0066FF"/>
                </a:solidFill>
              </a:rPr>
              <a:t>Мислим</a:t>
            </a:r>
            <a:r>
              <a:rPr lang="en-US" sz="2000" dirty="0" smtClean="0">
                <a:solidFill>
                  <a:srgbClr val="0066FF"/>
                </a:solidFill>
              </a:rPr>
              <a:t> </a:t>
            </a:r>
            <a:r>
              <a:rPr lang="en-US" sz="2000" dirty="0" err="1" smtClean="0">
                <a:solidFill>
                  <a:srgbClr val="0066FF"/>
                </a:solidFill>
              </a:rPr>
              <a:t>да</a:t>
            </a:r>
            <a:r>
              <a:rPr lang="en-US" sz="2000" dirty="0" smtClean="0">
                <a:solidFill>
                  <a:srgbClr val="0066FF"/>
                </a:solidFill>
              </a:rPr>
              <a:t> </a:t>
            </a:r>
            <a:r>
              <a:rPr lang="sr-Cyrl-RS" sz="2000" dirty="0" smtClean="0">
                <a:solidFill>
                  <a:srgbClr val="0066FF"/>
                </a:solidFill>
              </a:rPr>
              <a:t>и даље </a:t>
            </a:r>
            <a:r>
              <a:rPr lang="en-US" sz="2000" dirty="0" err="1" smtClean="0">
                <a:solidFill>
                  <a:srgbClr val="0066FF"/>
                </a:solidFill>
              </a:rPr>
              <a:t>треба</a:t>
            </a:r>
            <a:r>
              <a:rPr lang="sr-Cyrl-RS" sz="2000" dirty="0" smtClean="0">
                <a:solidFill>
                  <a:srgbClr val="0066FF"/>
                </a:solidFill>
              </a:rPr>
              <a:t> да се зна разлика.</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Cyrl-RS" sz="3200" dirty="0" smtClean="0"/>
              <a:t>Да ли мислите да само жене треба да раде кућне послове? Како је то некада било? </a:t>
            </a:r>
            <a:endParaRPr lang="en-US" sz="3200" dirty="0"/>
          </a:p>
        </p:txBody>
      </p:sp>
      <p:sp>
        <p:nvSpPr>
          <p:cNvPr id="3" name="Content Placeholder 2"/>
          <p:cNvSpPr>
            <a:spLocks noGrp="1"/>
          </p:cNvSpPr>
          <p:nvPr>
            <p:ph idx="1"/>
          </p:nvPr>
        </p:nvSpPr>
        <p:spPr/>
        <p:txBody>
          <a:bodyPr/>
          <a:lstStyle/>
          <a:p>
            <a:endParaRPr lang="sr-Cyrl-RS" sz="2000" dirty="0" smtClean="0"/>
          </a:p>
          <a:p>
            <a:pPr algn="just"/>
            <a:r>
              <a:rPr lang="sr-Cyrl-RS" sz="2000" dirty="0" smtClean="0">
                <a:solidFill>
                  <a:srgbClr val="CC00CC"/>
                </a:solidFill>
              </a:rPr>
              <a:t>Мислим да и једни и други треба да поделе послове. Мада некада су жене обављале све кућне послове саме. Поред тога радиле су и у пољу</a:t>
            </a:r>
            <a:r>
              <a:rPr lang="sr-Cyrl-RS" sz="2000" dirty="0" smtClean="0">
                <a:solidFill>
                  <a:srgbClr val="CC00CC"/>
                </a:solidFill>
              </a:rPr>
              <a:t>.</a:t>
            </a:r>
          </a:p>
          <a:p>
            <a:pPr algn="just"/>
            <a:endParaRPr lang="sr-Cyrl-RS" sz="2000" dirty="0" smtClean="0">
              <a:solidFill>
                <a:srgbClr val="CC00CC"/>
              </a:solidFill>
            </a:endParaRPr>
          </a:p>
          <a:p>
            <a:pPr algn="just"/>
            <a:r>
              <a:rPr lang="en-US" sz="2000" dirty="0" err="1" smtClean="0">
                <a:solidFill>
                  <a:srgbClr val="0066FF"/>
                </a:solidFill>
              </a:rPr>
              <a:t>Да</a:t>
            </a:r>
            <a:r>
              <a:rPr lang="en-US" sz="2000" dirty="0" smtClean="0">
                <a:solidFill>
                  <a:srgbClr val="0066FF"/>
                </a:solidFill>
              </a:rPr>
              <a:t>. </a:t>
            </a:r>
            <a:r>
              <a:rPr lang="en-US" sz="2000" dirty="0" err="1" smtClean="0">
                <a:solidFill>
                  <a:srgbClr val="0066FF"/>
                </a:solidFill>
              </a:rPr>
              <a:t>Знам</a:t>
            </a:r>
            <a:r>
              <a:rPr lang="en-US" sz="2000" dirty="0" smtClean="0">
                <a:solidFill>
                  <a:srgbClr val="0066FF"/>
                </a:solidFill>
              </a:rPr>
              <a:t> </a:t>
            </a:r>
            <a:r>
              <a:rPr lang="en-US" sz="2000" dirty="0" err="1" smtClean="0">
                <a:solidFill>
                  <a:srgbClr val="0066FF"/>
                </a:solidFill>
              </a:rPr>
              <a:t>да</a:t>
            </a:r>
            <a:r>
              <a:rPr lang="en-US" sz="2000" dirty="0" smtClean="0">
                <a:solidFill>
                  <a:srgbClr val="0066FF"/>
                </a:solidFill>
              </a:rPr>
              <a:t> </a:t>
            </a:r>
            <a:r>
              <a:rPr lang="en-US" sz="2000" dirty="0" err="1" smtClean="0">
                <a:solidFill>
                  <a:srgbClr val="0066FF"/>
                </a:solidFill>
              </a:rPr>
              <a:t>сада</a:t>
            </a:r>
            <a:r>
              <a:rPr lang="en-US" sz="2000" dirty="0" smtClean="0">
                <a:solidFill>
                  <a:srgbClr val="0066FF"/>
                </a:solidFill>
              </a:rPr>
              <a:t> </a:t>
            </a:r>
            <a:r>
              <a:rPr lang="en-US" sz="2000" dirty="0" err="1" smtClean="0">
                <a:solidFill>
                  <a:srgbClr val="0066FF"/>
                </a:solidFill>
              </a:rPr>
              <a:t>доста</a:t>
            </a:r>
            <a:r>
              <a:rPr lang="en-US" sz="2000" dirty="0" smtClean="0">
                <a:solidFill>
                  <a:srgbClr val="0066FF"/>
                </a:solidFill>
              </a:rPr>
              <a:t> </a:t>
            </a:r>
            <a:r>
              <a:rPr lang="en-US" sz="2000" dirty="0" err="1" smtClean="0">
                <a:solidFill>
                  <a:srgbClr val="0066FF"/>
                </a:solidFill>
              </a:rPr>
              <a:t>мушкараца</a:t>
            </a:r>
            <a:r>
              <a:rPr lang="en-US" sz="2000" dirty="0" smtClean="0">
                <a:solidFill>
                  <a:srgbClr val="0066FF"/>
                </a:solidFill>
              </a:rPr>
              <a:t> и </a:t>
            </a:r>
            <a:r>
              <a:rPr lang="en-US" sz="2000" dirty="0" err="1" smtClean="0">
                <a:solidFill>
                  <a:srgbClr val="0066FF"/>
                </a:solidFill>
              </a:rPr>
              <a:t>пере</a:t>
            </a:r>
            <a:r>
              <a:rPr lang="en-US" sz="2000" dirty="0" smtClean="0">
                <a:solidFill>
                  <a:srgbClr val="0066FF"/>
                </a:solidFill>
              </a:rPr>
              <a:t> </a:t>
            </a:r>
            <a:r>
              <a:rPr lang="en-US" sz="2000" dirty="0" err="1" smtClean="0">
                <a:solidFill>
                  <a:srgbClr val="0066FF"/>
                </a:solidFill>
              </a:rPr>
              <a:t>судове</a:t>
            </a:r>
            <a:r>
              <a:rPr lang="en-US" sz="2000" dirty="0" smtClean="0">
                <a:solidFill>
                  <a:srgbClr val="0066FF"/>
                </a:solidFill>
              </a:rPr>
              <a:t>, </a:t>
            </a:r>
            <a:r>
              <a:rPr lang="en-US" sz="2000" dirty="0" err="1" smtClean="0">
                <a:solidFill>
                  <a:srgbClr val="0066FF"/>
                </a:solidFill>
              </a:rPr>
              <a:t>веш</a:t>
            </a:r>
            <a:r>
              <a:rPr lang="en-US" sz="2000" dirty="0" smtClean="0">
                <a:solidFill>
                  <a:srgbClr val="0066FF"/>
                </a:solidFill>
              </a:rPr>
              <a:t>, </a:t>
            </a:r>
            <a:r>
              <a:rPr lang="en-US" sz="2000" dirty="0" err="1" smtClean="0">
                <a:solidFill>
                  <a:srgbClr val="0066FF"/>
                </a:solidFill>
              </a:rPr>
              <a:t>чисти</a:t>
            </a:r>
            <a:r>
              <a:rPr lang="en-US" sz="2000" dirty="0" smtClean="0">
                <a:solidFill>
                  <a:srgbClr val="0066FF"/>
                </a:solidFill>
              </a:rPr>
              <a:t> </a:t>
            </a:r>
            <a:r>
              <a:rPr lang="en-US" sz="2000" dirty="0" err="1" smtClean="0">
                <a:solidFill>
                  <a:srgbClr val="0066FF"/>
                </a:solidFill>
              </a:rPr>
              <a:t>кућу</a:t>
            </a:r>
            <a:r>
              <a:rPr lang="en-US" sz="2000" dirty="0" smtClean="0">
                <a:solidFill>
                  <a:srgbClr val="0066FF"/>
                </a:solidFill>
              </a:rPr>
              <a:t>... </a:t>
            </a:r>
            <a:r>
              <a:rPr lang="en-US" sz="2000" dirty="0" err="1" smtClean="0">
                <a:solidFill>
                  <a:srgbClr val="0066FF"/>
                </a:solidFill>
              </a:rPr>
              <a:t>Али</a:t>
            </a:r>
            <a:r>
              <a:rPr lang="en-US" sz="2000" dirty="0" smtClean="0">
                <a:solidFill>
                  <a:srgbClr val="0066FF"/>
                </a:solidFill>
              </a:rPr>
              <a:t> </a:t>
            </a:r>
            <a:r>
              <a:rPr lang="en-US" sz="2000" dirty="0" err="1" smtClean="0">
                <a:solidFill>
                  <a:srgbClr val="0066FF"/>
                </a:solidFill>
              </a:rPr>
              <a:t>зна</a:t>
            </a:r>
            <a:r>
              <a:rPr lang="en-US" sz="2000" dirty="0" smtClean="0">
                <a:solidFill>
                  <a:srgbClr val="0066FF"/>
                </a:solidFill>
              </a:rPr>
              <a:t> </a:t>
            </a:r>
            <a:r>
              <a:rPr lang="en-US" sz="2000" dirty="0" err="1" smtClean="0">
                <a:solidFill>
                  <a:srgbClr val="0066FF"/>
                </a:solidFill>
              </a:rPr>
              <a:t>се</a:t>
            </a:r>
            <a:r>
              <a:rPr lang="en-US" sz="2000" dirty="0" smtClean="0">
                <a:solidFill>
                  <a:srgbClr val="0066FF"/>
                </a:solidFill>
              </a:rPr>
              <a:t> </a:t>
            </a:r>
            <a:r>
              <a:rPr lang="en-US" sz="2000" dirty="0" err="1" smtClean="0">
                <a:solidFill>
                  <a:srgbClr val="0066FF"/>
                </a:solidFill>
              </a:rPr>
              <a:t>да</a:t>
            </a:r>
            <a:r>
              <a:rPr lang="en-US" sz="2000" dirty="0" smtClean="0">
                <a:solidFill>
                  <a:srgbClr val="0066FF"/>
                </a:solidFill>
              </a:rPr>
              <a:t> </a:t>
            </a:r>
            <a:r>
              <a:rPr lang="en-US" sz="2000" dirty="0" err="1" smtClean="0">
                <a:solidFill>
                  <a:srgbClr val="0066FF"/>
                </a:solidFill>
              </a:rPr>
              <a:t>су</a:t>
            </a:r>
            <a:r>
              <a:rPr lang="en-US" sz="2000" dirty="0" smtClean="0">
                <a:solidFill>
                  <a:srgbClr val="0066FF"/>
                </a:solidFill>
              </a:rPr>
              <a:t> </a:t>
            </a:r>
            <a:r>
              <a:rPr lang="en-US" sz="2000" dirty="0" err="1" smtClean="0">
                <a:solidFill>
                  <a:srgbClr val="0066FF"/>
                </a:solidFill>
              </a:rPr>
              <a:t>то</a:t>
            </a:r>
            <a:r>
              <a:rPr lang="en-US" sz="2000" dirty="0" smtClean="0">
                <a:solidFill>
                  <a:srgbClr val="0066FF"/>
                </a:solidFill>
              </a:rPr>
              <a:t> </a:t>
            </a:r>
            <a:r>
              <a:rPr lang="en-US" sz="2000" dirty="0" err="1" smtClean="0">
                <a:solidFill>
                  <a:srgbClr val="0066FF"/>
                </a:solidFill>
              </a:rPr>
              <a:t>обавезе</a:t>
            </a:r>
            <a:r>
              <a:rPr lang="en-US" sz="2000" dirty="0" smtClean="0">
                <a:solidFill>
                  <a:srgbClr val="0066FF"/>
                </a:solidFill>
              </a:rPr>
              <a:t> </a:t>
            </a:r>
            <a:r>
              <a:rPr lang="en-US" sz="2000" dirty="0" err="1" smtClean="0">
                <a:solidFill>
                  <a:srgbClr val="0066FF"/>
                </a:solidFill>
              </a:rPr>
              <a:t>жена</a:t>
            </a:r>
            <a:r>
              <a:rPr lang="en-US" sz="2000" dirty="0" smtClean="0">
                <a:solidFill>
                  <a:srgbClr val="0066FF"/>
                </a:solidFill>
              </a:rPr>
              <a:t>.</a:t>
            </a:r>
          </a:p>
          <a:p>
            <a:pPr algn="just"/>
            <a:endParaRPr lang="en-US" sz="2000" dirty="0" smtClean="0">
              <a:solidFill>
                <a:srgbClr val="0066FF"/>
              </a:solidFill>
            </a:endParaRPr>
          </a:p>
          <a:p>
            <a:endParaRPr lang="en-US" dirty="0"/>
          </a:p>
        </p:txBody>
      </p:sp>
      <p:pic>
        <p:nvPicPr>
          <p:cNvPr id="4" name="Picture 3" descr="eoNk9lMaHR0cDovL29jZG4uZXUvaW1hZ2VzL3B1bHNjbXMvWTJJN01EQV8vNzhjYzIzNjg3ZmQ5NGRkYTE5YmNlNzg5NDNmYzA2ZDUuanBlZ5GTAs0CQgCBAAE.jpg"/>
          <p:cNvPicPr>
            <a:picLocks noChangeAspect="1"/>
          </p:cNvPicPr>
          <p:nvPr/>
        </p:nvPicPr>
        <p:blipFill>
          <a:blip r:embed="rId2"/>
          <a:stretch>
            <a:fillRect/>
          </a:stretch>
        </p:blipFill>
        <p:spPr>
          <a:xfrm>
            <a:off x="5715008" y="4307020"/>
            <a:ext cx="2527292" cy="194138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sz="3600" dirty="0" smtClean="0"/>
              <a:t>Да ли мислите да када жена добије дете, треба сама да се брине о њему и да га сама васпитава? </a:t>
            </a:r>
            <a:endParaRPr lang="en-US" sz="3600" dirty="0"/>
          </a:p>
        </p:txBody>
      </p:sp>
      <p:sp>
        <p:nvSpPr>
          <p:cNvPr id="3" name="Content Placeholder 2"/>
          <p:cNvSpPr>
            <a:spLocks noGrp="1"/>
          </p:cNvSpPr>
          <p:nvPr>
            <p:ph idx="1"/>
          </p:nvPr>
        </p:nvSpPr>
        <p:spPr/>
        <p:txBody>
          <a:bodyPr/>
          <a:lstStyle/>
          <a:p>
            <a:endParaRPr lang="sr-Cyrl-RS" dirty="0" smtClean="0"/>
          </a:p>
          <a:p>
            <a:pPr algn="just"/>
            <a:r>
              <a:rPr lang="sr-Cyrl-RS" sz="2000" dirty="0" smtClean="0">
                <a:solidFill>
                  <a:srgbClr val="CC00CC"/>
                </a:solidFill>
              </a:rPr>
              <a:t>Наравно да не! И отац и мајка су родитељи детета и дужни су да једнако воде рачуна о њему. Мада  некада су жене потпуно саме бринуле о деци, поготово о васпитању. </a:t>
            </a:r>
            <a:endParaRPr lang="sr-Cyrl-RS" sz="2000" dirty="0" smtClean="0">
              <a:solidFill>
                <a:srgbClr val="CC00CC"/>
              </a:solidFill>
            </a:endParaRPr>
          </a:p>
          <a:p>
            <a:pPr algn="just"/>
            <a:endParaRPr lang="sr-Cyrl-RS" sz="2000" dirty="0" smtClean="0">
              <a:solidFill>
                <a:srgbClr val="CC00CC"/>
              </a:solidFill>
            </a:endParaRPr>
          </a:p>
          <a:p>
            <a:pPr algn="just"/>
            <a:r>
              <a:rPr lang="en-US" sz="2000" dirty="0" err="1" smtClean="0">
                <a:solidFill>
                  <a:srgbClr val="0066FF"/>
                </a:solidFill>
              </a:rPr>
              <a:t>Наравно</a:t>
            </a:r>
            <a:r>
              <a:rPr lang="en-US" sz="2000" dirty="0" smtClean="0">
                <a:solidFill>
                  <a:srgbClr val="0066FF"/>
                </a:solidFill>
              </a:rPr>
              <a:t> </a:t>
            </a:r>
            <a:r>
              <a:rPr lang="en-US" sz="2000" dirty="0" err="1" smtClean="0">
                <a:solidFill>
                  <a:srgbClr val="0066FF"/>
                </a:solidFill>
              </a:rPr>
              <a:t>да</a:t>
            </a:r>
            <a:r>
              <a:rPr lang="en-US" sz="2000" dirty="0" smtClean="0">
                <a:solidFill>
                  <a:srgbClr val="0066FF"/>
                </a:solidFill>
              </a:rPr>
              <a:t> </a:t>
            </a:r>
            <a:r>
              <a:rPr lang="en-US" sz="2000" dirty="0" err="1" smtClean="0">
                <a:solidFill>
                  <a:srgbClr val="0066FF"/>
                </a:solidFill>
              </a:rPr>
              <a:t>не</a:t>
            </a:r>
            <a:r>
              <a:rPr lang="en-US" sz="2000" dirty="0" smtClean="0">
                <a:solidFill>
                  <a:srgbClr val="0066FF"/>
                </a:solidFill>
              </a:rPr>
              <a:t>. </a:t>
            </a:r>
            <a:r>
              <a:rPr lang="en-US" sz="2000" dirty="0" err="1" smtClean="0">
                <a:solidFill>
                  <a:srgbClr val="0066FF"/>
                </a:solidFill>
              </a:rPr>
              <a:t>Дете</a:t>
            </a:r>
            <a:r>
              <a:rPr lang="en-US" sz="2000" dirty="0" smtClean="0">
                <a:solidFill>
                  <a:srgbClr val="0066FF"/>
                </a:solidFill>
              </a:rPr>
              <a:t> </a:t>
            </a:r>
            <a:r>
              <a:rPr lang="en-US" sz="2000" dirty="0" err="1" smtClean="0">
                <a:solidFill>
                  <a:srgbClr val="0066FF"/>
                </a:solidFill>
              </a:rPr>
              <a:t>ако</a:t>
            </a:r>
            <a:r>
              <a:rPr lang="en-US" sz="2000" dirty="0" smtClean="0">
                <a:solidFill>
                  <a:srgbClr val="0066FF"/>
                </a:solidFill>
              </a:rPr>
              <a:t> </a:t>
            </a:r>
            <a:r>
              <a:rPr lang="en-US" sz="2000" dirty="0" err="1" smtClean="0">
                <a:solidFill>
                  <a:srgbClr val="0066FF"/>
                </a:solidFill>
              </a:rPr>
              <a:t>има</a:t>
            </a:r>
            <a:r>
              <a:rPr lang="en-US" sz="2000" dirty="0" smtClean="0">
                <a:solidFill>
                  <a:srgbClr val="0066FF"/>
                </a:solidFill>
              </a:rPr>
              <a:t> 2 </a:t>
            </a:r>
            <a:r>
              <a:rPr lang="en-US" sz="2000" dirty="0" err="1" smtClean="0">
                <a:solidFill>
                  <a:srgbClr val="0066FF"/>
                </a:solidFill>
              </a:rPr>
              <a:t>родитеља</a:t>
            </a:r>
            <a:r>
              <a:rPr lang="en-US" sz="2000" dirty="0" smtClean="0">
                <a:solidFill>
                  <a:srgbClr val="0066FF"/>
                </a:solidFill>
              </a:rPr>
              <a:t>, </a:t>
            </a:r>
            <a:r>
              <a:rPr lang="en-US" sz="2000" dirty="0" err="1" smtClean="0">
                <a:solidFill>
                  <a:srgbClr val="0066FF"/>
                </a:solidFill>
              </a:rPr>
              <a:t>оба</a:t>
            </a:r>
            <a:r>
              <a:rPr lang="en-US" sz="2000" dirty="0" smtClean="0">
                <a:solidFill>
                  <a:srgbClr val="0066FF"/>
                </a:solidFill>
              </a:rPr>
              <a:t> </a:t>
            </a:r>
            <a:r>
              <a:rPr lang="en-US" sz="2000" dirty="0" err="1" smtClean="0">
                <a:solidFill>
                  <a:srgbClr val="0066FF"/>
                </a:solidFill>
              </a:rPr>
              <a:t>родитеља</a:t>
            </a:r>
            <a:r>
              <a:rPr lang="en-US" sz="2000" dirty="0" smtClean="0">
                <a:solidFill>
                  <a:srgbClr val="0066FF"/>
                </a:solidFill>
              </a:rPr>
              <a:t> </a:t>
            </a:r>
            <a:r>
              <a:rPr lang="en-US" sz="2000" dirty="0" err="1" smtClean="0">
                <a:solidFill>
                  <a:srgbClr val="0066FF"/>
                </a:solidFill>
              </a:rPr>
              <a:t>су</a:t>
            </a:r>
            <a:r>
              <a:rPr lang="en-US" sz="2000" dirty="0" smtClean="0">
                <a:solidFill>
                  <a:srgbClr val="0066FF"/>
                </a:solidFill>
              </a:rPr>
              <a:t> </a:t>
            </a:r>
            <a:r>
              <a:rPr lang="en-US" sz="2000" dirty="0" err="1" smtClean="0">
                <a:solidFill>
                  <a:srgbClr val="0066FF"/>
                </a:solidFill>
              </a:rPr>
              <a:t>одговорна</a:t>
            </a:r>
            <a:r>
              <a:rPr lang="en-US" sz="2000" dirty="0" smtClean="0">
                <a:solidFill>
                  <a:srgbClr val="0066FF"/>
                </a:solidFill>
              </a:rPr>
              <a:t> </a:t>
            </a:r>
            <a:r>
              <a:rPr lang="en-US" sz="2000" dirty="0" err="1" smtClean="0">
                <a:solidFill>
                  <a:srgbClr val="0066FF"/>
                </a:solidFill>
              </a:rPr>
              <a:t>за</a:t>
            </a:r>
            <a:r>
              <a:rPr lang="en-US" sz="2000" dirty="0" smtClean="0">
                <a:solidFill>
                  <a:srgbClr val="0066FF"/>
                </a:solidFill>
              </a:rPr>
              <a:t> </a:t>
            </a:r>
            <a:r>
              <a:rPr lang="sr-Cyrl-RS" sz="2000" dirty="0" smtClean="0">
                <a:solidFill>
                  <a:srgbClr val="0066FF"/>
                </a:solidFill>
              </a:rPr>
              <a:t>њега.</a:t>
            </a:r>
            <a:endParaRPr lang="en-US" sz="2000" dirty="0" smtClean="0">
              <a:solidFill>
                <a:srgbClr val="0066FF"/>
              </a:solidFill>
            </a:endParaRPr>
          </a:p>
          <a:p>
            <a:endParaRPr lang="en-US" dirty="0" smtClean="0"/>
          </a:p>
          <a:p>
            <a:endParaRPr lang="en-US" dirty="0"/>
          </a:p>
        </p:txBody>
      </p:sp>
      <p:pic>
        <p:nvPicPr>
          <p:cNvPr id="4" name="Picture 3" descr="eoNk9lMaHR0cDovL29jZG4uZXUvaW1hZ2VzL3B1bHNjbXMvWTJJN01EQV8vNzhjYzIzNjg3ZmQ5NGRkYTE5YmNlNzg5NDNmYzA2ZDUuanBlZ5GTAs0CQgCBAAE.jpg"/>
          <p:cNvPicPr>
            <a:picLocks noChangeAspect="1"/>
          </p:cNvPicPr>
          <p:nvPr/>
        </p:nvPicPr>
        <p:blipFill>
          <a:blip r:embed="rId2"/>
          <a:stretch>
            <a:fillRect/>
          </a:stretch>
        </p:blipFill>
        <p:spPr>
          <a:xfrm>
            <a:off x="5143504" y="4714884"/>
            <a:ext cx="2527292" cy="194138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200" dirty="0" smtClean="0"/>
              <a:t>Како се васпитавају мушка а како женска деца?</a:t>
            </a:r>
            <a:endParaRPr lang="en-US" sz="3200" dirty="0"/>
          </a:p>
        </p:txBody>
      </p:sp>
      <p:sp>
        <p:nvSpPr>
          <p:cNvPr id="3" name="Content Placeholder 2"/>
          <p:cNvSpPr>
            <a:spLocks noGrp="1"/>
          </p:cNvSpPr>
          <p:nvPr>
            <p:ph idx="1"/>
          </p:nvPr>
        </p:nvSpPr>
        <p:spPr/>
        <p:txBody>
          <a:bodyPr/>
          <a:lstStyle/>
          <a:p>
            <a:endParaRPr lang="sr-Cyrl-RS" dirty="0" smtClean="0"/>
          </a:p>
          <a:p>
            <a:pPr algn="just"/>
            <a:r>
              <a:rPr lang="sr-Cyrl-RS" sz="2000" dirty="0" smtClean="0">
                <a:solidFill>
                  <a:srgbClr val="CC00CC"/>
                </a:solidFill>
              </a:rPr>
              <a:t>Нажалост постојала је разлика. Дечацима је узор био отац и од малих ногу су учени да воде главну реч. Девојчице су биле мирне и повучене, училе су од мајке и увек су биле кући. </a:t>
            </a:r>
            <a:endParaRPr lang="sr-Cyrl-RS" sz="2000" dirty="0" smtClean="0">
              <a:solidFill>
                <a:srgbClr val="CC00CC"/>
              </a:solidFill>
            </a:endParaRPr>
          </a:p>
          <a:p>
            <a:pPr algn="just"/>
            <a:endParaRPr lang="sr-Cyrl-RS" sz="2000" dirty="0" smtClean="0">
              <a:solidFill>
                <a:srgbClr val="CC00CC"/>
              </a:solidFill>
            </a:endParaRPr>
          </a:p>
          <a:p>
            <a:pPr algn="just"/>
            <a:r>
              <a:rPr lang="en-US" sz="2000" dirty="0" err="1" smtClean="0">
                <a:solidFill>
                  <a:srgbClr val="0066FF"/>
                </a:solidFill>
              </a:rPr>
              <a:t>Сматрам</a:t>
            </a:r>
            <a:r>
              <a:rPr lang="en-US" sz="2000" dirty="0" smtClean="0">
                <a:solidFill>
                  <a:srgbClr val="0066FF"/>
                </a:solidFill>
              </a:rPr>
              <a:t> </a:t>
            </a:r>
            <a:r>
              <a:rPr lang="en-US" sz="2000" dirty="0" err="1" smtClean="0">
                <a:solidFill>
                  <a:srgbClr val="0066FF"/>
                </a:solidFill>
              </a:rPr>
              <a:t>да</a:t>
            </a:r>
            <a:r>
              <a:rPr lang="en-US" sz="2000" dirty="0" smtClean="0">
                <a:solidFill>
                  <a:srgbClr val="0066FF"/>
                </a:solidFill>
              </a:rPr>
              <a:t> </a:t>
            </a:r>
            <a:r>
              <a:rPr lang="en-US" sz="2000" dirty="0" err="1" smtClean="0">
                <a:solidFill>
                  <a:srgbClr val="0066FF"/>
                </a:solidFill>
              </a:rPr>
              <a:t>деца</a:t>
            </a:r>
            <a:r>
              <a:rPr lang="en-US" sz="2000" dirty="0" smtClean="0">
                <a:solidFill>
                  <a:srgbClr val="0066FF"/>
                </a:solidFill>
              </a:rPr>
              <a:t> </a:t>
            </a:r>
            <a:r>
              <a:rPr lang="en-US" sz="2000" dirty="0" err="1" smtClean="0">
                <a:solidFill>
                  <a:srgbClr val="0066FF"/>
                </a:solidFill>
              </a:rPr>
              <a:t>требају</a:t>
            </a:r>
            <a:r>
              <a:rPr lang="en-US" sz="2000" dirty="0" smtClean="0">
                <a:solidFill>
                  <a:srgbClr val="0066FF"/>
                </a:solidFill>
              </a:rPr>
              <a:t> </a:t>
            </a:r>
            <a:r>
              <a:rPr lang="en-US" sz="2000" dirty="0" err="1" smtClean="0">
                <a:solidFill>
                  <a:srgbClr val="0066FF"/>
                </a:solidFill>
              </a:rPr>
              <a:t>да</a:t>
            </a:r>
            <a:r>
              <a:rPr lang="en-US" sz="2000" dirty="0" smtClean="0">
                <a:solidFill>
                  <a:srgbClr val="0066FF"/>
                </a:solidFill>
              </a:rPr>
              <a:t> </a:t>
            </a:r>
            <a:r>
              <a:rPr lang="en-US" sz="2000" dirty="0" err="1" smtClean="0">
                <a:solidFill>
                  <a:srgbClr val="0066FF"/>
                </a:solidFill>
              </a:rPr>
              <a:t>се</a:t>
            </a:r>
            <a:r>
              <a:rPr lang="en-US" sz="2000" dirty="0" smtClean="0">
                <a:solidFill>
                  <a:srgbClr val="0066FF"/>
                </a:solidFill>
              </a:rPr>
              <a:t> </a:t>
            </a:r>
            <a:r>
              <a:rPr lang="en-US" sz="2000" dirty="0" err="1" smtClean="0">
                <a:solidFill>
                  <a:srgbClr val="0066FF"/>
                </a:solidFill>
              </a:rPr>
              <a:t>васпитају</a:t>
            </a:r>
            <a:r>
              <a:rPr lang="en-US" sz="2000" dirty="0" smtClean="0">
                <a:solidFill>
                  <a:srgbClr val="0066FF"/>
                </a:solidFill>
              </a:rPr>
              <a:t> </a:t>
            </a:r>
            <a:r>
              <a:rPr lang="en-US" sz="2000" dirty="0" err="1" smtClean="0">
                <a:solidFill>
                  <a:srgbClr val="0066FF"/>
                </a:solidFill>
              </a:rPr>
              <a:t>исто</a:t>
            </a:r>
            <a:r>
              <a:rPr lang="en-US" sz="2000" dirty="0" smtClean="0">
                <a:solidFill>
                  <a:srgbClr val="0066FF"/>
                </a:solidFill>
              </a:rPr>
              <a:t>, </a:t>
            </a:r>
            <a:r>
              <a:rPr lang="en-US" sz="2000" dirty="0" err="1" smtClean="0">
                <a:solidFill>
                  <a:srgbClr val="0066FF"/>
                </a:solidFill>
              </a:rPr>
              <a:t>јер</a:t>
            </a:r>
            <a:r>
              <a:rPr lang="en-US" sz="2000" dirty="0" smtClean="0">
                <a:solidFill>
                  <a:srgbClr val="0066FF"/>
                </a:solidFill>
              </a:rPr>
              <a:t> </a:t>
            </a:r>
            <a:r>
              <a:rPr lang="en-US" sz="2000" dirty="0" err="1" smtClean="0">
                <a:solidFill>
                  <a:srgbClr val="0066FF"/>
                </a:solidFill>
              </a:rPr>
              <a:t>све</a:t>
            </a:r>
            <a:r>
              <a:rPr lang="en-US" sz="2000" dirty="0" smtClean="0">
                <a:solidFill>
                  <a:srgbClr val="0066FF"/>
                </a:solidFill>
              </a:rPr>
              <a:t> </a:t>
            </a:r>
            <a:r>
              <a:rPr lang="en-US" sz="2000" dirty="0" err="1" smtClean="0">
                <a:solidFill>
                  <a:srgbClr val="0066FF"/>
                </a:solidFill>
              </a:rPr>
              <a:t>више</a:t>
            </a:r>
            <a:r>
              <a:rPr lang="en-US" sz="2000" dirty="0" smtClean="0">
                <a:solidFill>
                  <a:srgbClr val="0066FF"/>
                </a:solidFill>
              </a:rPr>
              <a:t> и </a:t>
            </a:r>
            <a:r>
              <a:rPr lang="en-US" sz="2000" dirty="0" err="1" smtClean="0">
                <a:solidFill>
                  <a:srgbClr val="0066FF"/>
                </a:solidFill>
              </a:rPr>
              <a:t>мушкарци</a:t>
            </a:r>
            <a:r>
              <a:rPr lang="en-US" sz="2000" dirty="0" smtClean="0">
                <a:solidFill>
                  <a:srgbClr val="0066FF"/>
                </a:solidFill>
              </a:rPr>
              <a:t> и </a:t>
            </a:r>
            <a:r>
              <a:rPr lang="en-US" sz="2000" dirty="0" err="1" smtClean="0">
                <a:solidFill>
                  <a:srgbClr val="0066FF"/>
                </a:solidFill>
              </a:rPr>
              <a:t>жене</a:t>
            </a:r>
            <a:r>
              <a:rPr lang="en-US" sz="2000" dirty="0" smtClean="0">
                <a:solidFill>
                  <a:srgbClr val="0066FF"/>
                </a:solidFill>
              </a:rPr>
              <a:t> </a:t>
            </a:r>
            <a:r>
              <a:rPr lang="en-US" sz="2000" dirty="0" err="1" smtClean="0">
                <a:solidFill>
                  <a:srgbClr val="0066FF"/>
                </a:solidFill>
              </a:rPr>
              <a:t>раде</a:t>
            </a:r>
            <a:r>
              <a:rPr lang="en-US" sz="2000" dirty="0" smtClean="0">
                <a:solidFill>
                  <a:srgbClr val="0066FF"/>
                </a:solidFill>
              </a:rPr>
              <a:t> </a:t>
            </a:r>
            <a:r>
              <a:rPr lang="en-US" sz="2000" dirty="0" err="1" smtClean="0">
                <a:solidFill>
                  <a:srgbClr val="0066FF"/>
                </a:solidFill>
              </a:rPr>
              <a:t>исте</a:t>
            </a:r>
            <a:r>
              <a:rPr lang="en-US" sz="2000" dirty="0" smtClean="0">
                <a:solidFill>
                  <a:srgbClr val="0066FF"/>
                </a:solidFill>
              </a:rPr>
              <a:t> </a:t>
            </a:r>
            <a:r>
              <a:rPr lang="en-US" sz="2000" dirty="0" err="1" smtClean="0">
                <a:solidFill>
                  <a:srgbClr val="0066FF"/>
                </a:solidFill>
              </a:rPr>
              <a:t>послове</a:t>
            </a:r>
            <a:r>
              <a:rPr lang="en-US" sz="2000" dirty="0" smtClean="0">
                <a:solidFill>
                  <a:srgbClr val="0066FF"/>
                </a:solidFill>
              </a:rPr>
              <a:t>. </a:t>
            </a:r>
          </a:p>
          <a:p>
            <a:pPr algn="just"/>
            <a:endParaRPr lang="en-US" sz="2000" dirty="0" smtClean="0">
              <a:solidFill>
                <a:srgbClr val="CC00CC"/>
              </a:solidFill>
            </a:endParaRPr>
          </a:p>
          <a:p>
            <a:endParaRPr lang="en-US" dirty="0"/>
          </a:p>
        </p:txBody>
      </p:sp>
      <p:pic>
        <p:nvPicPr>
          <p:cNvPr id="4" name="Picture 3" descr="eoNk9lMaHR0cDovL29jZG4uZXUvaW1hZ2VzL3B1bHNjbXMvWTJJN01EQV8vNzhjYzIzNjg3ZmQ5NGRkYTE5YmNlNzg5NDNmYzA2ZDUuanBlZ5GTAs0CQgCBAAE.jpg"/>
          <p:cNvPicPr>
            <a:picLocks noChangeAspect="1"/>
          </p:cNvPicPr>
          <p:nvPr/>
        </p:nvPicPr>
        <p:blipFill>
          <a:blip r:embed="rId2"/>
          <a:stretch>
            <a:fillRect/>
          </a:stretch>
        </p:blipFill>
        <p:spPr>
          <a:xfrm>
            <a:off x="5500694" y="4500570"/>
            <a:ext cx="2598730" cy="1996256"/>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sz="3600" dirty="0" smtClean="0"/>
              <a:t>Шта мислите о уговореном браку, пошто га данас </a:t>
            </a:r>
            <a:r>
              <a:rPr lang="sr-Cyrl-RS" sz="3600" dirty="0" smtClean="0"/>
              <a:t>има све </a:t>
            </a:r>
            <a:r>
              <a:rPr lang="sr-Cyrl-RS" sz="3600" dirty="0" smtClean="0"/>
              <a:t>мање? </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lgn="just"/>
            <a:r>
              <a:rPr lang="sr-Cyrl-RS" sz="2000" dirty="0" smtClean="0">
                <a:solidFill>
                  <a:srgbClr val="CC00CC"/>
                </a:solidFill>
              </a:rPr>
              <a:t>Родитељи су доносили одлуку за кога ће се њихово дете удати или оженити. Првенствено се гледао морал породице, а такође и економска ситуација.  Ја лично сматрам да свако треба да нађе сам особу која му одговара без наметања других. </a:t>
            </a:r>
            <a:endParaRPr lang="sr-Cyrl-RS" sz="2000" dirty="0" smtClean="0">
              <a:solidFill>
                <a:srgbClr val="CC00CC"/>
              </a:solidFill>
            </a:endParaRPr>
          </a:p>
          <a:p>
            <a:pPr algn="just"/>
            <a:endParaRPr lang="sr-Cyrl-RS" sz="2000" dirty="0" smtClean="0">
              <a:solidFill>
                <a:srgbClr val="CC00CC"/>
              </a:solidFill>
            </a:endParaRPr>
          </a:p>
          <a:p>
            <a:pPr algn="just"/>
            <a:r>
              <a:rPr lang="en-US" sz="2000" dirty="0" err="1" smtClean="0">
                <a:solidFill>
                  <a:srgbClr val="0066FF"/>
                </a:solidFill>
              </a:rPr>
              <a:t>Мислим</a:t>
            </a:r>
            <a:r>
              <a:rPr lang="en-US" sz="2000" dirty="0" smtClean="0">
                <a:solidFill>
                  <a:srgbClr val="0066FF"/>
                </a:solidFill>
              </a:rPr>
              <a:t> </a:t>
            </a:r>
            <a:r>
              <a:rPr lang="en-US" sz="2000" dirty="0" err="1" smtClean="0">
                <a:solidFill>
                  <a:srgbClr val="0066FF"/>
                </a:solidFill>
              </a:rPr>
              <a:t>да</a:t>
            </a:r>
            <a:r>
              <a:rPr lang="en-US" sz="2000" dirty="0" smtClean="0">
                <a:solidFill>
                  <a:srgbClr val="0066FF"/>
                </a:solidFill>
              </a:rPr>
              <a:t> </a:t>
            </a:r>
            <a:r>
              <a:rPr lang="en-US" sz="2000" dirty="0" err="1" smtClean="0">
                <a:solidFill>
                  <a:srgbClr val="0066FF"/>
                </a:solidFill>
              </a:rPr>
              <a:t>је</a:t>
            </a:r>
            <a:r>
              <a:rPr lang="en-US" sz="2000" dirty="0" smtClean="0">
                <a:solidFill>
                  <a:srgbClr val="0066FF"/>
                </a:solidFill>
              </a:rPr>
              <a:t> </a:t>
            </a:r>
            <a:r>
              <a:rPr lang="en-US" sz="2000" dirty="0" err="1" smtClean="0">
                <a:solidFill>
                  <a:srgbClr val="0066FF"/>
                </a:solidFill>
              </a:rPr>
              <a:t>то</a:t>
            </a:r>
            <a:r>
              <a:rPr lang="en-US" sz="2000" dirty="0" smtClean="0">
                <a:solidFill>
                  <a:srgbClr val="0066FF"/>
                </a:solidFill>
              </a:rPr>
              <a:t> </a:t>
            </a:r>
            <a:r>
              <a:rPr lang="en-US" sz="2000" dirty="0" err="1" smtClean="0">
                <a:solidFill>
                  <a:srgbClr val="0066FF"/>
                </a:solidFill>
              </a:rPr>
              <a:t>једна</a:t>
            </a:r>
            <a:r>
              <a:rPr lang="en-US" sz="2000" dirty="0" smtClean="0">
                <a:solidFill>
                  <a:srgbClr val="0066FF"/>
                </a:solidFill>
              </a:rPr>
              <a:t> </a:t>
            </a:r>
            <a:r>
              <a:rPr lang="en-US" sz="2000" dirty="0" err="1" smtClean="0">
                <a:solidFill>
                  <a:srgbClr val="0066FF"/>
                </a:solidFill>
              </a:rPr>
              <a:t>велика</a:t>
            </a:r>
            <a:r>
              <a:rPr lang="en-US" sz="2000" dirty="0" smtClean="0">
                <a:solidFill>
                  <a:srgbClr val="0066FF"/>
                </a:solidFill>
              </a:rPr>
              <a:t> </a:t>
            </a:r>
            <a:r>
              <a:rPr lang="en-US" sz="2000" dirty="0" err="1" smtClean="0">
                <a:solidFill>
                  <a:srgbClr val="0066FF"/>
                </a:solidFill>
              </a:rPr>
              <a:t>глупост</a:t>
            </a:r>
            <a:r>
              <a:rPr lang="en-US" sz="2000" dirty="0" smtClean="0">
                <a:solidFill>
                  <a:srgbClr val="0066FF"/>
                </a:solidFill>
              </a:rPr>
              <a:t>. </a:t>
            </a:r>
            <a:r>
              <a:rPr lang="en-US" sz="2000" dirty="0" err="1" smtClean="0">
                <a:solidFill>
                  <a:srgbClr val="0066FF"/>
                </a:solidFill>
              </a:rPr>
              <a:t>Људи</a:t>
            </a:r>
            <a:r>
              <a:rPr lang="en-US" sz="2000" dirty="0" smtClean="0">
                <a:solidFill>
                  <a:srgbClr val="0066FF"/>
                </a:solidFill>
              </a:rPr>
              <a:t> </a:t>
            </a:r>
            <a:r>
              <a:rPr lang="en-US" sz="2000" dirty="0" err="1" smtClean="0">
                <a:solidFill>
                  <a:srgbClr val="0066FF"/>
                </a:solidFill>
              </a:rPr>
              <a:t>требају</a:t>
            </a:r>
            <a:r>
              <a:rPr lang="en-US" sz="2000" dirty="0" smtClean="0">
                <a:solidFill>
                  <a:srgbClr val="0066FF"/>
                </a:solidFill>
              </a:rPr>
              <a:t> </a:t>
            </a:r>
            <a:r>
              <a:rPr lang="en-US" sz="2000" dirty="0" err="1" smtClean="0">
                <a:solidFill>
                  <a:srgbClr val="0066FF"/>
                </a:solidFill>
              </a:rPr>
              <a:t>сами</a:t>
            </a:r>
            <a:r>
              <a:rPr lang="en-US" sz="2000" dirty="0" smtClean="0">
                <a:solidFill>
                  <a:srgbClr val="0066FF"/>
                </a:solidFill>
              </a:rPr>
              <a:t> </a:t>
            </a:r>
            <a:r>
              <a:rPr lang="en-US" sz="2000" dirty="0" err="1" smtClean="0">
                <a:solidFill>
                  <a:srgbClr val="0066FF"/>
                </a:solidFill>
              </a:rPr>
              <a:t>да</a:t>
            </a:r>
            <a:r>
              <a:rPr lang="en-US" sz="2000" dirty="0" smtClean="0">
                <a:solidFill>
                  <a:srgbClr val="0066FF"/>
                </a:solidFill>
              </a:rPr>
              <a:t> </a:t>
            </a:r>
            <a:r>
              <a:rPr lang="en-US" sz="2000" dirty="0" err="1" smtClean="0">
                <a:solidFill>
                  <a:srgbClr val="0066FF"/>
                </a:solidFill>
              </a:rPr>
              <a:t>пронађу</a:t>
            </a:r>
            <a:r>
              <a:rPr lang="en-US" sz="2000" dirty="0" smtClean="0">
                <a:solidFill>
                  <a:srgbClr val="0066FF"/>
                </a:solidFill>
              </a:rPr>
              <a:t> </a:t>
            </a:r>
            <a:r>
              <a:rPr lang="en-US" sz="2000" dirty="0" err="1" smtClean="0">
                <a:solidFill>
                  <a:srgbClr val="0066FF"/>
                </a:solidFill>
              </a:rPr>
              <a:t>особу</a:t>
            </a:r>
            <a:r>
              <a:rPr lang="en-US" sz="2000" dirty="0" smtClean="0">
                <a:solidFill>
                  <a:srgbClr val="0066FF"/>
                </a:solidFill>
              </a:rPr>
              <a:t> </a:t>
            </a:r>
            <a:r>
              <a:rPr lang="en-US" sz="2000" dirty="0" err="1" smtClean="0">
                <a:solidFill>
                  <a:srgbClr val="0066FF"/>
                </a:solidFill>
              </a:rPr>
              <a:t>за</a:t>
            </a:r>
            <a:r>
              <a:rPr lang="en-US" sz="2000" dirty="0" smtClean="0">
                <a:solidFill>
                  <a:srgbClr val="0066FF"/>
                </a:solidFill>
              </a:rPr>
              <a:t> </a:t>
            </a:r>
            <a:r>
              <a:rPr lang="en-US" sz="2000" dirty="0" err="1" smtClean="0">
                <a:solidFill>
                  <a:srgbClr val="0066FF"/>
                </a:solidFill>
              </a:rPr>
              <a:t>себе</a:t>
            </a:r>
            <a:r>
              <a:rPr lang="en-US" sz="2000" dirty="0" smtClean="0">
                <a:solidFill>
                  <a:srgbClr val="0066FF"/>
                </a:solidFill>
              </a:rPr>
              <a:t>, а </a:t>
            </a:r>
            <a:r>
              <a:rPr lang="en-US" sz="2000" dirty="0" err="1" smtClean="0">
                <a:solidFill>
                  <a:srgbClr val="0066FF"/>
                </a:solidFill>
              </a:rPr>
              <a:t>не</a:t>
            </a:r>
            <a:r>
              <a:rPr lang="en-US" sz="2000" dirty="0" smtClean="0">
                <a:solidFill>
                  <a:srgbClr val="0066FF"/>
                </a:solidFill>
              </a:rPr>
              <a:t> </a:t>
            </a:r>
            <a:r>
              <a:rPr lang="sr-Cyrl-RS" sz="2000" dirty="0" smtClean="0">
                <a:solidFill>
                  <a:srgbClr val="0066FF"/>
                </a:solidFill>
              </a:rPr>
              <a:t>њихови </a:t>
            </a:r>
            <a:r>
              <a:rPr lang="en-US" sz="2000" dirty="0" err="1" smtClean="0">
                <a:solidFill>
                  <a:srgbClr val="0066FF"/>
                </a:solidFill>
              </a:rPr>
              <a:t>родитељи</a:t>
            </a:r>
            <a:r>
              <a:rPr lang="en-US" sz="2000" dirty="0" smtClean="0">
                <a:solidFill>
                  <a:srgbClr val="0066FF"/>
                </a:solidFill>
              </a:rPr>
              <a:t>. </a:t>
            </a:r>
            <a:endParaRPr lang="en-US" sz="2000" dirty="0" smtClean="0">
              <a:solidFill>
                <a:srgbClr val="0066FF"/>
              </a:solidFill>
            </a:endParaRPr>
          </a:p>
          <a:p>
            <a:endParaRPr lang="en-US" dirty="0"/>
          </a:p>
        </p:txBody>
      </p:sp>
      <p:pic>
        <p:nvPicPr>
          <p:cNvPr id="4" name="Picture 3" descr="eoNk9lMaHR0cDovL29jZG4uZXUvaW1hZ2VzL3B1bHNjbXMvWTJJN01EQV8vNzhjYzIzNjg3ZmQ5NGRkYTE5YmNlNzg5NDNmYzA2ZDUuanBlZ5GTAs0CQgCBAAE.jpg"/>
          <p:cNvPicPr>
            <a:picLocks noChangeAspect="1"/>
          </p:cNvPicPr>
          <p:nvPr/>
        </p:nvPicPr>
        <p:blipFill>
          <a:blip r:embed="rId2"/>
          <a:stretch>
            <a:fillRect/>
          </a:stretch>
        </p:blipFill>
        <p:spPr>
          <a:xfrm>
            <a:off x="6143636" y="4636276"/>
            <a:ext cx="2098664" cy="1612123"/>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114</TotalTime>
  <Words>998</Words>
  <Application>Microsoft Office PowerPoint</Application>
  <PresentationFormat>On-screen Show (4:3)</PresentationFormat>
  <Paragraphs>60</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Urban</vt:lpstr>
      <vt:lpstr>Родна дискриминација... Родне улоге... Односи међу половима...</vt:lpstr>
      <vt:lpstr>Закон о равноправности полова (2009)</vt:lpstr>
      <vt:lpstr>Slide 3</vt:lpstr>
      <vt:lpstr>Са ким смо разговарали?</vt:lpstr>
      <vt:lpstr>Шта мислите о родној дискриминацији? </vt:lpstr>
      <vt:lpstr>Да ли мислите да само жене треба да раде кућне послове? Како је то некада било? </vt:lpstr>
      <vt:lpstr>Да ли мислите да када жена добије дете, треба сама да се брине о њему и да га сама васпитава? </vt:lpstr>
      <vt:lpstr>Како се васпитавају мушка а како женска деца?</vt:lpstr>
      <vt:lpstr>Шта мислите о уговореном браку, пошто га данас има све мање?  </vt:lpstr>
      <vt:lpstr>Како су се жене некада облачиле, а како данас?  </vt:lpstr>
      <vt:lpstr>Шта мислите о дискриминацији жена на послу, мање жена постоји у политици и у бизнис свету? </vt:lpstr>
      <vt:lpstr>Ево нашег закључка:</vt:lpstr>
      <vt:lpstr>Хвала на пажњи!</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Родна дискриминација... Родне улоге... Односи међу половима...</dc:title>
  <dc:creator>Djordje</dc:creator>
  <cp:lastModifiedBy>Djordje</cp:lastModifiedBy>
  <cp:revision>23</cp:revision>
  <dcterms:created xsi:type="dcterms:W3CDTF">2020-05-17T17:31:35Z</dcterms:created>
  <dcterms:modified xsi:type="dcterms:W3CDTF">2020-05-18T22:14:08Z</dcterms:modified>
</cp:coreProperties>
</file>