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69" r:id="rId5"/>
    <p:sldId id="259" r:id="rId6"/>
    <p:sldId id="268" r:id="rId7"/>
    <p:sldId id="260" r:id="rId8"/>
    <p:sldId id="263" r:id="rId9"/>
    <p:sldId id="265" r:id="rId10"/>
    <p:sldId id="261" r:id="rId11"/>
    <p:sldId id="267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9B90C8-87C3-4A6D-94E1-10252C6A2B00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85B411-807A-4476-B097-205C0F55E2C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r-Cyrl-RS" dirty="0" smtClean="0"/>
              <a:t>бнн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85B411-807A-4476-B097-205C0F55E2CC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85B411-807A-4476-B097-205C0F55E2CC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85B411-807A-4476-B097-205C0F55E2CC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85B411-807A-4476-B097-205C0F55E2CC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84254-901E-4A5C-9D26-C5CD185FC401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B27CE-E2C2-4408-9ECC-C69D3D903D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84254-901E-4A5C-9D26-C5CD185FC401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B27CE-E2C2-4408-9ECC-C69D3D903D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84254-901E-4A5C-9D26-C5CD185FC401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B27CE-E2C2-4408-9ECC-C69D3D903D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84254-901E-4A5C-9D26-C5CD185FC401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B27CE-E2C2-4408-9ECC-C69D3D903D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84254-901E-4A5C-9D26-C5CD185FC401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B27CE-E2C2-4408-9ECC-C69D3D903D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84254-901E-4A5C-9D26-C5CD185FC401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B27CE-E2C2-4408-9ECC-C69D3D903D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84254-901E-4A5C-9D26-C5CD185FC401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B27CE-E2C2-4408-9ECC-C69D3D903D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84254-901E-4A5C-9D26-C5CD185FC401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B27CE-E2C2-4408-9ECC-C69D3D903D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84254-901E-4A5C-9D26-C5CD185FC401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B27CE-E2C2-4408-9ECC-C69D3D903D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84254-901E-4A5C-9D26-C5CD185FC401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B27CE-E2C2-4408-9ECC-C69D3D903D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84254-901E-4A5C-9D26-C5CD185FC401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B27CE-E2C2-4408-9ECC-C69D3D903D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2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484254-901E-4A5C-9D26-C5CD185FC401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4B27CE-E2C2-4408-9ECC-C69D3D903D2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188640"/>
            <a:ext cx="7772400" cy="1470025"/>
          </a:xfrm>
        </p:spPr>
        <p:txBody>
          <a:bodyPr>
            <a:normAutofit/>
          </a:bodyPr>
          <a:lstStyle/>
          <a:p>
            <a:r>
              <a:rPr lang="sr-Cyrl-RS" sz="3200" b="1" dirty="0" smtClean="0">
                <a:solidFill>
                  <a:schemeClr val="accent1">
                    <a:lumMod val="50000"/>
                  </a:schemeClr>
                </a:solidFill>
              </a:rPr>
              <a:t>Писменост и књижевност Старог истока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Blackadder ITC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1196752"/>
            <a:ext cx="6400800" cy="1752600"/>
          </a:xfrm>
        </p:spPr>
        <p:txBody>
          <a:bodyPr/>
          <a:lstStyle/>
          <a:p>
            <a:r>
              <a:rPr lang="sr-Cyrl-R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Египат и Месопотамија 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72200" y="6237312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Емилија Славковић</a:t>
            </a:r>
            <a:endParaRPr lang="en-US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1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smtClean="0">
                <a:solidFill>
                  <a:schemeClr val="accent1">
                    <a:lumMod val="50000"/>
                  </a:schemeClr>
                </a:solidFill>
              </a:rPr>
              <a:t>Књижевност Месопотамије 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87624" y="2132856"/>
            <a:ext cx="79563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 Већи део књижевности Месопотамије записан је на сумерком или акадском језику.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1340768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 Књижевност Месопотамије назива се и ,,Вавилонска књижевност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“</a:t>
            </a:r>
            <a:r>
              <a:rPr lang="sr-Latn-RS" sz="24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5536" y="3068960"/>
            <a:ext cx="820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Latn-R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Писци </a:t>
            </a: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и песници нису потписивали своја дела.</a:t>
            </a:r>
            <a:endParaRPr lang="en-US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5085184"/>
            <a:ext cx="88569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Latn-RS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У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асирско-вавилонској књижевности неговане су химне, тужбалице, басме (бајалице), приче о божанским јунацима. 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971600" y="3933056"/>
            <a:ext cx="84604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 Најбоље дело асирско-вавилоиске књижевности и једно од најстаријих књижевних дела уопште јесте Еп о Гилгамешу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45" name="Curved Connector 44"/>
          <p:cNvCxnSpPr/>
          <p:nvPr/>
        </p:nvCxnSpPr>
        <p:spPr>
          <a:xfrm>
            <a:off x="467544" y="2132856"/>
            <a:ext cx="576064" cy="432048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urved Connector 65"/>
          <p:cNvCxnSpPr/>
          <p:nvPr/>
        </p:nvCxnSpPr>
        <p:spPr>
          <a:xfrm rot="10800000" flipV="1">
            <a:off x="6804248" y="2708920"/>
            <a:ext cx="720080" cy="648072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urved Connector 70"/>
          <p:cNvCxnSpPr/>
          <p:nvPr/>
        </p:nvCxnSpPr>
        <p:spPr>
          <a:xfrm rot="16200000" flipH="1">
            <a:off x="331803" y="3708758"/>
            <a:ext cx="703531" cy="432048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urved Connector 89"/>
          <p:cNvCxnSpPr/>
          <p:nvPr/>
        </p:nvCxnSpPr>
        <p:spPr>
          <a:xfrm rot="16200000" flipH="1">
            <a:off x="8054406" y="4987154"/>
            <a:ext cx="847546" cy="323526"/>
          </a:xfrm>
          <a:prstGeom prst="curvedConnector4">
            <a:avLst>
              <a:gd name="adj1" fmla="val 25488"/>
              <a:gd name="adj2" fmla="val 170659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3" name="Picture 92" descr="220px-Sales_contract_Shuruppak_Louvre_AO376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96336" y="2492896"/>
            <a:ext cx="1547664" cy="1549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  <p:bldP spid="11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620688"/>
            <a:ext cx="8496944" cy="1108720"/>
          </a:xfrm>
        </p:spPr>
        <p:txBody>
          <a:bodyPr>
            <a:normAutofit/>
          </a:bodyPr>
          <a:lstStyle/>
          <a:p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Знатан део поезије и прозе чине дела </a:t>
            </a: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религиозног </a:t>
            </a: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карактера. 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67136" y="1844824"/>
            <a:ext cx="7776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 Међу прозним делима истакнуто место имају текстови о победама и другим достигнућима владара.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2924944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Сачуване су и збирке </a:t>
            </a: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пословица, </a:t>
            </a: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мудрих изрека и др.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9712" y="3717032"/>
            <a:ext cx="6696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 Књижевност Месопотамије извршила је знатан утицај на писану традицију других земаља. 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Picture 8" descr="download (1)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6E0"/>
              </a:clrFrom>
              <a:clrTo>
                <a:srgbClr val="FFF6E0">
                  <a:alpha val="0"/>
                </a:srgbClr>
              </a:clrTo>
            </a:clrChange>
          </a:blip>
          <a:srcRect b="10000"/>
          <a:stretch>
            <a:fillRect/>
          </a:stretch>
        </p:blipFill>
        <p:spPr>
          <a:xfrm>
            <a:off x="251520" y="4581128"/>
            <a:ext cx="2376264" cy="2088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143000"/>
          </a:xfrm>
        </p:spPr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sr-Latn-RS" sz="3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Cyrl-RS" sz="3200" dirty="0" smtClean="0">
                <a:solidFill>
                  <a:schemeClr val="accent1">
                    <a:lumMod val="50000"/>
                  </a:schemeClr>
                </a:solidFill>
              </a:rPr>
              <a:t>Сумерска </a:t>
            </a:r>
            <a:r>
              <a:rPr lang="sr-Cyrl-RS" sz="3200" dirty="0" smtClean="0">
                <a:solidFill>
                  <a:schemeClr val="accent1">
                    <a:lumMod val="50000"/>
                  </a:schemeClr>
                </a:solidFill>
              </a:rPr>
              <a:t>књижевност: </a:t>
            </a:r>
            <a:endParaRPr lang="en-US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764704"/>
            <a:ext cx="8064896" cy="1152128"/>
          </a:xfrm>
        </p:spPr>
        <p:txBody>
          <a:bodyPr>
            <a:normAutofit fontScale="92500"/>
          </a:bodyPr>
          <a:lstStyle/>
          <a:p>
            <a:r>
              <a:rPr lang="sr-Cyrl-RS" sz="2600" dirty="0" smtClean="0">
                <a:solidFill>
                  <a:schemeClr val="accent1">
                    <a:lumMod val="50000"/>
                  </a:schemeClr>
                </a:solidFill>
              </a:rPr>
              <a:t>Мноштво дела старије сумерске књижевност сачувано је само у познијим преписима из вавилонског доба.</a:t>
            </a:r>
          </a:p>
          <a:p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971600" y="1628800"/>
            <a:ext cx="817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  Од сачуване сумерске књижевности већи део чини поезија. Сумери </a:t>
            </a: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су </a:t>
            </a: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познавали поезију и лирског и епског карактера.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3645024"/>
            <a:ext cx="54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sz="3200" dirty="0" smtClean="0">
                <a:solidFill>
                  <a:schemeClr val="accent1">
                    <a:lumMod val="50000"/>
                  </a:schemeClr>
                </a:solidFill>
              </a:rPr>
              <a:t> Акадска књижевност:</a:t>
            </a:r>
            <a:endParaRPr lang="en-US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31640" y="4149080"/>
            <a:ext cx="74888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 Преузима исте теме као и сумерска књижевност, али у њој постоје и епска дела историјског карактера.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7" descr="gilgam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6016" y="2348880"/>
            <a:ext cx="3240360" cy="1656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naram si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4941168"/>
            <a:ext cx="3220153" cy="16569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7668344" y="3573016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400" dirty="0" smtClean="0">
                <a:solidFill>
                  <a:schemeClr val="accent1">
                    <a:lumMod val="50000"/>
                  </a:schemeClr>
                </a:solidFill>
              </a:rPr>
              <a:t>Еп о Гилгамешу</a:t>
            </a:r>
            <a:endParaRPr lang="en-US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35896" y="6309320"/>
            <a:ext cx="2952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400" dirty="0" smtClean="0">
                <a:solidFill>
                  <a:schemeClr val="accent1">
                    <a:lumMod val="50000"/>
                  </a:schemeClr>
                </a:solidFill>
              </a:rPr>
              <a:t>Легенда о Нарам-Сину</a:t>
            </a:r>
            <a:endParaRPr lang="en-US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5" grpId="0"/>
      <p:bldP spid="7" grpId="0"/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b="1" dirty="0" smtClean="0">
                <a:solidFill>
                  <a:schemeClr val="accent1">
                    <a:lumMod val="50000"/>
                  </a:schemeClr>
                </a:solidFill>
              </a:rPr>
              <a:t>Садржај: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>
                <a:solidFill>
                  <a:schemeClr val="accent1">
                    <a:lumMod val="50000"/>
                  </a:schemeClr>
                </a:solidFill>
              </a:rPr>
              <a:t>Писменост Египта </a:t>
            </a:r>
          </a:p>
          <a:p>
            <a:r>
              <a:rPr lang="sr-Cyrl-RS" dirty="0" smtClean="0">
                <a:solidFill>
                  <a:schemeClr val="accent1">
                    <a:lumMod val="50000"/>
                  </a:schemeClr>
                </a:solidFill>
              </a:rPr>
              <a:t>Писменост Месопотамије </a:t>
            </a:r>
          </a:p>
          <a:p>
            <a:r>
              <a:rPr lang="sr-Cyrl-RS" dirty="0" smtClean="0">
                <a:solidFill>
                  <a:schemeClr val="accent1">
                    <a:lumMod val="50000"/>
                  </a:schemeClr>
                </a:solidFill>
              </a:rPr>
              <a:t>Књижевност Египта </a:t>
            </a:r>
          </a:p>
          <a:p>
            <a:r>
              <a:rPr lang="sr-Cyrl-RS" dirty="0" smtClean="0">
                <a:solidFill>
                  <a:schemeClr val="accent1">
                    <a:lumMod val="50000"/>
                  </a:schemeClr>
                </a:solidFill>
              </a:rPr>
              <a:t>Књижевност Месопотамије</a:t>
            </a:r>
          </a:p>
          <a:p>
            <a:endParaRPr lang="en-US" dirty="0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sr-Cyrl-RS" b="1" dirty="0" smtClean="0">
                <a:solidFill>
                  <a:schemeClr val="accent1">
                    <a:lumMod val="50000"/>
                  </a:schemeClr>
                </a:solidFill>
              </a:rPr>
              <a:t>Писменост Египта 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32656"/>
          </a:xfrm>
        </p:spPr>
        <p:txBody>
          <a:bodyPr>
            <a:normAutofit/>
          </a:bodyPr>
          <a:lstStyle/>
          <a:p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Стари Египат је имао посебну традицију писмености.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67744" y="2060848"/>
            <a:ext cx="62646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Latn-R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Основно </a:t>
            </a: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писмо старог Египта је хијероглифско писмо.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67744" y="2924944"/>
            <a:ext cx="65527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Latn-R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Јавља </a:t>
            </a: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се око 3000. година п.н.е. и остаје у употреби до </a:t>
            </a:r>
            <a:r>
              <a:rPr lang="sr-Latn-RS" sz="2400" dirty="0" smtClean="0">
                <a:solidFill>
                  <a:schemeClr val="accent1">
                    <a:lumMod val="50000"/>
                  </a:schemeClr>
                </a:solidFill>
              </a:rPr>
              <a:t>IV </a:t>
            </a: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века н. е.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67744" y="3789040"/>
            <a:ext cx="65527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Latn-R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Хијероглифско </a:t>
            </a: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писмо је фонетско:постоје 24 знака који обележавају један глас.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1520" y="5157192"/>
            <a:ext cx="849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Latn-R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Постојала су и курзивна писма различита од хијероглифа, брзописи намењени писању на меком материјалу.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2" name="Picture 11" descr="Papyrus_Ani_curs_hier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2060848"/>
            <a:ext cx="2088232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build="p"/>
      <p:bldP spid="8" grpId="0"/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620688"/>
            <a:ext cx="8229600" cy="1224136"/>
          </a:xfrm>
        </p:spPr>
        <p:txBody>
          <a:bodyPr>
            <a:normAutofit/>
          </a:bodyPr>
          <a:lstStyle/>
          <a:p>
            <a:r>
              <a:rPr lang="sr-Cyrl-RS" sz="2800" dirty="0" smtClean="0">
                <a:solidFill>
                  <a:schemeClr val="accent1">
                    <a:lumMod val="50000"/>
                  </a:schemeClr>
                </a:solidFill>
              </a:rPr>
              <a:t>У Египту нису сви људи имали могућност да </a:t>
            </a:r>
            <a:r>
              <a:rPr lang="sr-Cyrl-RS" sz="2800" dirty="0" smtClean="0">
                <a:solidFill>
                  <a:schemeClr val="accent1">
                    <a:lumMod val="50000"/>
                  </a:schemeClr>
                </a:solidFill>
              </a:rPr>
              <a:t>науче </a:t>
            </a:r>
            <a:r>
              <a:rPr lang="sr-Cyrl-RS" sz="2800" dirty="0" smtClean="0">
                <a:solidFill>
                  <a:schemeClr val="accent1">
                    <a:lumMod val="50000"/>
                  </a:schemeClr>
                </a:solidFill>
              </a:rPr>
              <a:t>да </a:t>
            </a:r>
            <a:r>
              <a:rPr lang="sr-Cyrl-RS" sz="2800" dirty="0" smtClean="0">
                <a:solidFill>
                  <a:schemeClr val="accent1">
                    <a:lumMod val="50000"/>
                  </a:schemeClr>
                </a:solidFill>
              </a:rPr>
              <a:t>читају</a:t>
            </a:r>
            <a:r>
              <a:rPr lang="sr-Latn-RS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Cyrl-RS" sz="2800" dirty="0" smtClean="0">
                <a:solidFill>
                  <a:schemeClr val="accent1">
                    <a:lumMod val="50000"/>
                  </a:schemeClr>
                </a:solidFill>
              </a:rPr>
              <a:t>и пишу. </a:t>
            </a:r>
            <a:endParaRPr lang="en-US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467544" y="2060848"/>
            <a:ext cx="78123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Египћани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су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углавном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писали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на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папирусу</a:t>
            </a:r>
            <a:r>
              <a:rPr lang="sr-Latn-RS" sz="2800" dirty="0" smtClean="0">
                <a:solidFill>
                  <a:schemeClr val="accent1">
                    <a:lumMod val="50000"/>
                  </a:schemeClr>
                </a:solidFill>
                <a:ea typeface="Times New Roman" pitchFamily="18" charset="0"/>
                <a:cs typeface="Times New Roman" pitchFamily="18" charset="0"/>
              </a:rPr>
              <a:t>.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cs typeface="Arial" pitchFamily="34" charset="0"/>
            </a:endParaRPr>
          </a:p>
        </p:txBody>
      </p:sp>
      <p:pic>
        <p:nvPicPr>
          <p:cNvPr id="28675" name="Picture 3" descr="Zanimljivo: Papiru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068960"/>
            <a:ext cx="1944216" cy="2952328"/>
          </a:xfrm>
          <a:prstGeom prst="rect">
            <a:avLst/>
          </a:prstGeom>
          <a:noFill/>
        </p:spPr>
      </p:pic>
      <p:pic>
        <p:nvPicPr>
          <p:cNvPr id="6" name="Picture 5" descr="papyrus-63004_19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3928" y="3140968"/>
            <a:ext cx="4932040" cy="30050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28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867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smtClean="0">
                <a:solidFill>
                  <a:schemeClr val="accent1">
                    <a:lumMod val="50000"/>
                  </a:schemeClr>
                </a:solidFill>
              </a:rPr>
              <a:t>Писменост Месопотамије 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820687"/>
          </a:xfrm>
        </p:spPr>
        <p:txBody>
          <a:bodyPr>
            <a:normAutofit lnSpcReduction="10000"/>
          </a:bodyPr>
          <a:lstStyle/>
          <a:p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Првобитно сумерско писмо било је сликовито или </a:t>
            </a:r>
            <a:r>
              <a:rPr lang="sr-Cyrl-RS" sz="2400" b="1" dirty="0" smtClean="0">
                <a:solidFill>
                  <a:schemeClr val="accent1">
                    <a:lumMod val="50000"/>
                  </a:schemeClr>
                </a:solidFill>
              </a:rPr>
              <a:t>пиктографско</a:t>
            </a: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en-US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259632" y="2276872"/>
            <a:ext cx="6858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 Пиктографско писмо састојало се од низа цртежа, који су представљали појмове, бића и предмете.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544" y="3140968"/>
            <a:ext cx="74705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Latn-R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Пиктографско </a:t>
            </a: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писмо касније је заменио </a:t>
            </a:r>
            <a:r>
              <a:rPr lang="sr-Cyrl-RS" sz="2400" b="1" dirty="0" smtClean="0">
                <a:solidFill>
                  <a:schemeClr val="accent1">
                    <a:lumMod val="50000"/>
                  </a:schemeClr>
                </a:solidFill>
              </a:rPr>
              <a:t>клинопис</a:t>
            </a: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79712" y="3573016"/>
            <a:ext cx="71642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Latn-R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Сумерски </a:t>
            </a: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клинопис био је </a:t>
            </a:r>
            <a:r>
              <a:rPr lang="sr-Cyrl-RS" sz="2400" b="1" dirty="0" smtClean="0">
                <a:solidFill>
                  <a:schemeClr val="accent1">
                    <a:lumMod val="50000"/>
                  </a:schemeClr>
                </a:solidFill>
              </a:rPr>
              <a:t>силабико</a:t>
            </a: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 или </a:t>
            </a:r>
            <a:r>
              <a:rPr lang="sr-Cyrl-RS" sz="2400" b="1" dirty="0" smtClean="0">
                <a:solidFill>
                  <a:schemeClr val="accent1">
                    <a:lumMod val="50000"/>
                  </a:schemeClr>
                </a:solidFill>
              </a:rPr>
              <a:t>слоговно </a:t>
            </a: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писмо.</a:t>
            </a:r>
            <a:r>
              <a:rPr lang="sr-Latn-R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Већина знакова </a:t>
            </a:r>
            <a:r>
              <a:rPr lang="sr-Latn-RS" sz="2400" dirty="0" smtClean="0">
                <a:solidFill>
                  <a:schemeClr val="accent1">
                    <a:lumMod val="50000"/>
                  </a:schemeClr>
                </a:solidFill>
              </a:rPr>
              <a:t>je </a:t>
            </a: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означавал</a:t>
            </a:r>
            <a:r>
              <a:rPr lang="sr-Latn-RS" sz="2400" dirty="0" smtClean="0">
                <a:solidFill>
                  <a:schemeClr val="accent1">
                    <a:lumMod val="50000"/>
                  </a:schemeClr>
                </a:solidFill>
              </a:rPr>
              <a:t>o</a:t>
            </a: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 слог.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79712" y="4509120"/>
            <a:ext cx="46192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 Писано је на глиненим плочама.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7" descr="200px-Sumerian_26th_c_Ada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3645024"/>
            <a:ext cx="1905000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download (2)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00192" y="4725144"/>
            <a:ext cx="2438400" cy="18764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220072" y="5805264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200" dirty="0" smtClean="0">
                <a:solidFill>
                  <a:schemeClr val="accent1">
                    <a:lumMod val="75000"/>
                  </a:schemeClr>
                </a:solidFill>
              </a:rPr>
              <a:t>Начин на који настаје клинасто писмо</a:t>
            </a:r>
            <a:endParaRPr lang="en-US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7"/>
            <a:ext cx="8229600" cy="1440160"/>
          </a:xfrm>
        </p:spPr>
        <p:txBody>
          <a:bodyPr/>
          <a:lstStyle/>
          <a:p>
            <a:r>
              <a:rPr lang="sr-Cyrl-RS" sz="2400" dirty="0" smtClean="0">
                <a:solidFill>
                  <a:schemeClr val="accent1">
                    <a:lumMod val="75000"/>
                  </a:schemeClr>
                </a:solidFill>
              </a:rPr>
              <a:t>У </a:t>
            </a:r>
            <a:r>
              <a:rPr lang="sr-Cyrl-RS" sz="2400" dirty="0" smtClean="0">
                <a:solidFill>
                  <a:schemeClr val="accent1">
                    <a:lumMod val="75000"/>
                  </a:schemeClr>
                </a:solidFill>
              </a:rPr>
              <a:t>Месопотамији </a:t>
            </a:r>
            <a:r>
              <a:rPr lang="sr-Cyrl-RS" sz="2400" dirty="0" smtClean="0">
                <a:solidFill>
                  <a:schemeClr val="accent1">
                    <a:lumMod val="75000"/>
                  </a:schemeClr>
                </a:solidFill>
              </a:rPr>
              <a:t>нису сви имали могућност да науче да читају и пишу.</a:t>
            </a:r>
          </a:p>
          <a:p>
            <a:endParaRPr lang="en-US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67544" y="1340768"/>
            <a:ext cx="756084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sr-Cyrl-RS" sz="2400" dirty="0" err="1" smtClean="0">
                <a:solidFill>
                  <a:schemeClr val="accent1">
                    <a:lumMod val="75000"/>
                  </a:schemeClr>
                </a:solidFill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ајстарији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правни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споменик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написан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је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клинастим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писмом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и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то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је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Хамурабијев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законик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. 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cs typeface="Arial" pitchFamily="34" charset="0"/>
            </a:endParaRPr>
          </a:p>
        </p:txBody>
      </p:sp>
      <p:pic>
        <p:nvPicPr>
          <p:cNvPr id="7" name="Picture 6" descr="download (3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9632" y="2348880"/>
            <a:ext cx="3375818" cy="3888431"/>
          </a:xfrm>
          <a:prstGeom prst="rect">
            <a:avLst/>
          </a:prstGeom>
        </p:spPr>
      </p:pic>
      <p:cxnSp>
        <p:nvCxnSpPr>
          <p:cNvPr id="12" name="Curved Connector 11"/>
          <p:cNvCxnSpPr>
            <a:endCxn id="7" idx="3"/>
          </p:cNvCxnSpPr>
          <p:nvPr/>
        </p:nvCxnSpPr>
        <p:spPr>
          <a:xfrm rot="5400000">
            <a:off x="3919649" y="2776649"/>
            <a:ext cx="2232248" cy="800646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b="1" dirty="0" smtClean="0">
                <a:solidFill>
                  <a:schemeClr val="accent1">
                    <a:lumMod val="50000"/>
                  </a:schemeClr>
                </a:solidFill>
              </a:rPr>
              <a:t>Књижевност Египта 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7544" y="1196752"/>
            <a:ext cx="82809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 У окриљу египатске цивилизације створена је дуготрајна и разноврсна књижевна традиција.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63688" y="2204864"/>
            <a:ext cx="6696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Почетке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египатске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књижевности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проналазимо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  у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периоду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од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XXV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до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XXIII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века</a:t>
            </a: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 п.н.е..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23" name="Curved Connector 22"/>
          <p:cNvCxnSpPr/>
          <p:nvPr/>
        </p:nvCxnSpPr>
        <p:spPr>
          <a:xfrm>
            <a:off x="755576" y="1988840"/>
            <a:ext cx="864096" cy="648072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67544" y="3140968"/>
            <a:ext cx="74888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Најзначајнија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дела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египатске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књижевности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писана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су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хијероглифима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27" name="Curved Connector 26"/>
          <p:cNvCxnSpPr/>
          <p:nvPr/>
        </p:nvCxnSpPr>
        <p:spPr>
          <a:xfrm rot="5400000">
            <a:off x="7704348" y="2672916"/>
            <a:ext cx="648072" cy="576064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439144" y="4293096"/>
            <a:ext cx="7704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 Карактеристике и књижевни родови, египатске књижевности, имају различите </a:t>
            </a: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особине</a:t>
            </a:r>
            <a:r>
              <a:rPr lang="sr-Latn-RS" sz="24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67544" y="5373216"/>
            <a:ext cx="7776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Египат је имао повлашћен карактер писане речи(само је повлашћена мањина знала да чита и пише).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42" name="Curved Connector 41"/>
          <p:cNvCxnSpPr>
            <a:endCxn id="36" idx="3"/>
          </p:cNvCxnSpPr>
          <p:nvPr/>
        </p:nvCxnSpPr>
        <p:spPr>
          <a:xfrm>
            <a:off x="7092280" y="4941168"/>
            <a:ext cx="1152128" cy="847547"/>
          </a:xfrm>
          <a:prstGeom prst="curvedConnector3">
            <a:avLst>
              <a:gd name="adj1" fmla="val 147099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urved Connector 48"/>
          <p:cNvCxnSpPr/>
          <p:nvPr/>
        </p:nvCxnSpPr>
        <p:spPr>
          <a:xfrm>
            <a:off x="755576" y="4005064"/>
            <a:ext cx="626368" cy="482352"/>
          </a:xfrm>
          <a:prstGeom prst="curvedConnector3">
            <a:avLst>
              <a:gd name="adj1" fmla="val 32621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25" grpId="0"/>
      <p:bldP spid="35" grpId="0"/>
      <p:bldP spid="3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520" y="116632"/>
            <a:ext cx="849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sz="2400" dirty="0" smtClean="0"/>
              <a:t>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Египатска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књижевност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је</a:t>
            </a: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имала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религиозни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карактер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у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свом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почетку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  <a:endParaRPr lang="sr-Cyrl-RS" sz="2400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9592" y="980728"/>
            <a:ext cx="6696744" cy="461665"/>
          </a:xfrm>
          <a:prstGeom prst="rect">
            <a:avLst/>
          </a:prstGeom>
          <a:noFill/>
          <a:ln w="28575" cap="sq">
            <a:solidFill>
              <a:schemeClr val="accent5">
                <a:lumMod val="50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О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њено</a:t>
            </a: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м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религи</a:t>
            </a: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озном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карактеру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сведоч</a:t>
            </a: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е:</a:t>
            </a:r>
          </a:p>
        </p:txBody>
      </p:sp>
      <p:pic>
        <p:nvPicPr>
          <p:cNvPr id="17" name="Picture 16" descr="220px-Unas_Pyramidentexte_det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2564904"/>
            <a:ext cx="2232248" cy="2520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TextBox 17"/>
          <p:cNvSpPr txBox="1"/>
          <p:nvPr/>
        </p:nvSpPr>
        <p:spPr>
          <a:xfrm>
            <a:off x="4283968" y="1628800"/>
            <a:ext cx="43204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„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</a:rPr>
              <a:t>Текстови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</a:rPr>
              <a:t>саркофага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“ (</a:t>
            </a:r>
            <a:r>
              <a:rPr lang="sr-Cyrl-RS" sz="2000" dirty="0" smtClean="0">
                <a:solidFill>
                  <a:schemeClr val="accent1">
                    <a:lumMod val="50000"/>
                  </a:schemeClr>
                </a:solidFill>
              </a:rPr>
              <a:t>записи на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</a:rPr>
              <a:t>камени</a:t>
            </a:r>
            <a:r>
              <a:rPr lang="sr-Cyrl-RS" sz="2000" dirty="0" smtClean="0">
                <a:solidFill>
                  <a:schemeClr val="accent1">
                    <a:lumMod val="50000"/>
                  </a:schemeClr>
                </a:solidFill>
              </a:rPr>
              <a:t>м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</a:rPr>
              <a:t>ковчези</a:t>
            </a:r>
            <a:r>
              <a:rPr lang="sr-Cyrl-RS" sz="2000" dirty="0" smtClean="0">
                <a:solidFill>
                  <a:schemeClr val="accent1">
                    <a:lumMod val="50000"/>
                  </a:schemeClr>
                </a:solidFill>
              </a:rPr>
              <a:t>ма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</a:rPr>
              <a:t>где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</a:rPr>
              <a:t>су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</a:rPr>
              <a:t>сахрањивани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</a:rPr>
              <a:t>мртви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  <a:r>
              <a:rPr lang="sr-Cyrl-RS" sz="20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en-US" sz="2000" dirty="0"/>
          </a:p>
        </p:txBody>
      </p:sp>
      <p:sp>
        <p:nvSpPr>
          <p:cNvPr id="19" name="TextBox 18"/>
          <p:cNvSpPr txBox="1"/>
          <p:nvPr/>
        </p:nvSpPr>
        <p:spPr>
          <a:xfrm>
            <a:off x="251520" y="1484784"/>
            <a:ext cx="38164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„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</a:rPr>
              <a:t>Текстови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</a:rPr>
              <a:t>пирамида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“ (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</a:rPr>
              <a:t>записи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</a:rPr>
              <a:t>на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</a:rPr>
              <a:t>зидовима</a:t>
            </a:r>
            <a:r>
              <a:rPr lang="sr-Latn-RS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Cyrl-RS" sz="2000" dirty="0" smtClean="0">
                <a:solidFill>
                  <a:schemeClr val="accent1">
                    <a:lumMod val="50000"/>
                  </a:schemeClr>
                </a:solidFill>
              </a:rPr>
              <a:t>пирамида и других фараонских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</a:rPr>
              <a:t>гробница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  <a:r>
              <a:rPr lang="sr-Cyrl-RS" sz="20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en-US" sz="2000" dirty="0"/>
          </a:p>
        </p:txBody>
      </p:sp>
      <p:sp>
        <p:nvSpPr>
          <p:cNvPr id="20" name="TextBox 19"/>
          <p:cNvSpPr txBox="1"/>
          <p:nvPr/>
        </p:nvSpPr>
        <p:spPr>
          <a:xfrm>
            <a:off x="2627784" y="4221088"/>
            <a:ext cx="4464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sr-Cyrl-RS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000" i="1" dirty="0" err="1" smtClean="0">
                <a:solidFill>
                  <a:schemeClr val="accent1">
                    <a:lumMod val="50000"/>
                  </a:schemeClr>
                </a:solidFill>
              </a:rPr>
              <a:t>Књиг</a:t>
            </a:r>
            <a:r>
              <a:rPr lang="sr-Cyrl-RS" sz="2000" i="1" dirty="0" smtClean="0">
                <a:solidFill>
                  <a:schemeClr val="accent1">
                    <a:lumMod val="50000"/>
                  </a:schemeClr>
                </a:solidFill>
              </a:rPr>
              <a:t>е</a:t>
            </a:r>
            <a:r>
              <a:rPr lang="en-US" sz="2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000" i="1" dirty="0" err="1" smtClean="0">
                <a:solidFill>
                  <a:schemeClr val="accent1">
                    <a:lumMod val="50000"/>
                  </a:schemeClr>
                </a:solidFill>
              </a:rPr>
              <a:t>мртвих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</a:rPr>
              <a:t>кој</a:t>
            </a:r>
            <a:r>
              <a:rPr lang="sr-Cyrl-RS" sz="2000" dirty="0" smtClean="0">
                <a:solidFill>
                  <a:schemeClr val="accent1">
                    <a:lumMod val="50000"/>
                  </a:schemeClr>
                </a:solidFill>
              </a:rPr>
              <a:t>е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</a:rPr>
              <a:t>су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</a:rPr>
              <a:t>садржавал</a:t>
            </a:r>
            <a:r>
              <a:rPr lang="sr-Cyrl-RS" sz="2000" dirty="0" smtClean="0">
                <a:solidFill>
                  <a:schemeClr val="accent1">
                    <a:lumMod val="50000"/>
                  </a:schemeClr>
                </a:solidFill>
              </a:rPr>
              <a:t>е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</a:rPr>
              <a:t>описе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</a:rPr>
              <a:t>путовања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</a:rPr>
              <a:t>на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</a:rPr>
              <a:t>онај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1">
                    <a:lumMod val="50000"/>
                  </a:schemeClr>
                </a:solidFill>
              </a:rPr>
              <a:t>свет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en-US" sz="2000" dirty="0"/>
          </a:p>
        </p:txBody>
      </p:sp>
      <p:pic>
        <p:nvPicPr>
          <p:cNvPr id="1026" name="Picture 2" descr="C:\Users\Purisa\Downloads\image0 (7)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5900793" y="1956191"/>
            <a:ext cx="1806912" cy="3024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Picture 21" descr="knjiga mrtvih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24128" y="4653136"/>
            <a:ext cx="2808312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29" name="Curved Connector 28"/>
          <p:cNvCxnSpPr/>
          <p:nvPr/>
        </p:nvCxnSpPr>
        <p:spPr>
          <a:xfrm>
            <a:off x="2915816" y="2276872"/>
            <a:ext cx="1368152" cy="216024"/>
          </a:xfrm>
          <a:prstGeom prst="curvedConnector3">
            <a:avLst>
              <a:gd name="adj1" fmla="val 39874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urved Connector 38"/>
          <p:cNvCxnSpPr/>
          <p:nvPr/>
        </p:nvCxnSpPr>
        <p:spPr>
          <a:xfrm rot="5400000">
            <a:off x="3239852" y="3032956"/>
            <a:ext cx="1368152" cy="1152128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8" grpId="0"/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404664"/>
            <a:ext cx="8229600" cy="1828799"/>
          </a:xfrm>
        </p:spPr>
        <p:txBody>
          <a:bodyPr>
            <a:normAutofit/>
          </a:bodyPr>
          <a:lstStyle/>
          <a:p>
            <a:r>
              <a:rPr lang="sr-Latn-RS" sz="2400" dirty="0" smtClean="0">
                <a:solidFill>
                  <a:schemeClr val="accent1">
                    <a:lumMod val="50000"/>
                  </a:schemeClr>
                </a:solidFill>
              </a:rPr>
              <a:t>E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гипатску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књижевност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карактерише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велики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број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обредних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и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ритуалних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лирских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песама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123728" y="1700808"/>
            <a:ext cx="66247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То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су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биле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најчешће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химне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Сунцу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Нилу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Озирису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и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Амону</a:t>
            </a: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2924944"/>
            <a:ext cx="8784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Што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се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тиче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световног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нерелигиозног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песништва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најистакнутије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место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имала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је</a:t>
            </a:r>
            <a:r>
              <a:rPr lang="sr-Latn-R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љубавна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</a:rPr>
              <a:t>лирика</a:t>
            </a:r>
            <a:r>
              <a:rPr lang="sr-Latn-RS" sz="24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en-US" sz="2400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4221088"/>
            <a:ext cx="8712968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Latn-RS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Од </a:t>
            </a:r>
            <a:r>
              <a:rPr lang="sr-Cyrl-RS" sz="2400" dirty="0" smtClean="0">
                <a:solidFill>
                  <a:schemeClr val="accent1">
                    <a:lumMod val="50000"/>
                  </a:schemeClr>
                </a:solidFill>
              </a:rPr>
              <a:t>времена Средњег царства срећу се и приче, бајке и басне. Неретко су као јунации ових прича јављају историјске личности или митски јунаци.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43" name="Curved Connector 42"/>
          <p:cNvCxnSpPr/>
          <p:nvPr/>
        </p:nvCxnSpPr>
        <p:spPr>
          <a:xfrm rot="5400000">
            <a:off x="7344308" y="872716"/>
            <a:ext cx="936104" cy="864096"/>
          </a:xfrm>
          <a:prstGeom prst="curvedConnector3">
            <a:avLst>
              <a:gd name="adj1" fmla="val 51163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791</TotalTime>
  <Words>577</Words>
  <Application>Microsoft Office PowerPoint</Application>
  <PresentationFormat>On-screen Show (4:3)</PresentationFormat>
  <Paragraphs>62</Paragraphs>
  <Slides>12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Писменост и књижевност Старог истока</vt:lpstr>
      <vt:lpstr>Садржај:</vt:lpstr>
      <vt:lpstr>Писменост Египта </vt:lpstr>
      <vt:lpstr>Slide 4</vt:lpstr>
      <vt:lpstr>Писменост Месопотамије </vt:lpstr>
      <vt:lpstr>Slide 6</vt:lpstr>
      <vt:lpstr>Књижевност Египта </vt:lpstr>
      <vt:lpstr>Slide 8</vt:lpstr>
      <vt:lpstr>Slide 9</vt:lpstr>
      <vt:lpstr>Књижевност Месопотамије </vt:lpstr>
      <vt:lpstr>Slide 11</vt:lpstr>
      <vt:lpstr> Сумерска књижевност: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Purisa</dc:creator>
  <cp:lastModifiedBy>Purisa</cp:lastModifiedBy>
  <cp:revision>76</cp:revision>
  <dcterms:created xsi:type="dcterms:W3CDTF">2020-04-13T20:16:16Z</dcterms:created>
  <dcterms:modified xsi:type="dcterms:W3CDTF">2020-04-18T19:49:22Z</dcterms:modified>
</cp:coreProperties>
</file>