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2" r:id="rId6"/>
    <p:sldId id="273" r:id="rId7"/>
    <p:sldId id="260" r:id="rId8"/>
    <p:sldId id="274" r:id="rId9"/>
    <p:sldId id="275" r:id="rId10"/>
    <p:sldId id="280" r:id="rId11"/>
    <p:sldId id="276" r:id="rId12"/>
    <p:sldId id="261" r:id="rId13"/>
    <p:sldId id="285" r:id="rId14"/>
    <p:sldId id="277" r:id="rId15"/>
    <p:sldId id="278" r:id="rId16"/>
    <p:sldId id="279" r:id="rId17"/>
    <p:sldId id="287" r:id="rId18"/>
    <p:sldId id="286" r:id="rId19"/>
    <p:sldId id="288" r:id="rId20"/>
    <p:sldId id="292" r:id="rId21"/>
    <p:sldId id="293" r:id="rId22"/>
    <p:sldId id="294" r:id="rId23"/>
    <p:sldId id="295" r:id="rId24"/>
    <p:sldId id="296" r:id="rId25"/>
    <p:sldId id="289" r:id="rId26"/>
    <p:sldId id="291" r:id="rId27"/>
    <p:sldId id="282" r:id="rId28"/>
    <p:sldId id="283" r:id="rId29"/>
    <p:sldId id="284" r:id="rId30"/>
    <p:sldId id="297" r:id="rId31"/>
    <p:sldId id="290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D047E-8676-4D83-BE0A-20ACC3853BE6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640-8000-469F-A9F7-9891F081F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640-8000-469F-A9F7-9891F081FC3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FBF3-0A02-4637-856C-3E94D5FB829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F87B-9A12-4613-81B7-480E8E573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90800"/>
            <a:ext cx="7772400" cy="1470025"/>
          </a:xfrm>
        </p:spPr>
        <p:txBody>
          <a:bodyPr>
            <a:normAutofit/>
          </a:bodyPr>
          <a:lstStyle/>
          <a:p>
            <a:r>
              <a:rPr lang="sr-Cyrl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Times New Roman" pitchFamily="18" charset="0"/>
              </a:rPr>
              <a:t>Уметност и архитектура Старог Рима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6324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Јана Домановић </a:t>
            </a:r>
            <a:r>
              <a:rPr lang="sr-Latn-RS" dirty="0" smtClean="0"/>
              <a:t>I</a:t>
            </a:r>
            <a:r>
              <a:rPr lang="sr-Cyrl-RS" dirty="0" smtClean="0"/>
              <a:t>г</a:t>
            </a:r>
            <a:endParaRPr lang="en-US" dirty="0"/>
          </a:p>
        </p:txBody>
      </p:sp>
      <p:pic>
        <p:nvPicPr>
          <p:cNvPr id="15364" name="Picture 4" descr="File:Julius Caesar Coustou Louvre.png - Wikimedia 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59174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републике</a:t>
            </a:r>
            <a:endParaRPr lang="en-US" sz="2800" dirty="0"/>
          </a:p>
        </p:txBody>
      </p:sp>
      <p:sp>
        <p:nvSpPr>
          <p:cNvPr id="36866" name="AutoShape 2" descr="Early Roman Republic art (500-200 B.C) | Antiquities Expe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Late Roman Republic art (200-31 B.C) | Antiquities Expe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5240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  <a:endParaRPr lang="en-US" dirty="0"/>
          </a:p>
        </p:txBody>
      </p:sp>
      <p:sp>
        <p:nvSpPr>
          <p:cNvPr id="36870" name="AutoShape 6" descr="Early Roman Republic art (500-200 B.C) | Antiquities Expe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l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05000"/>
            <a:ext cx="2971800" cy="2030885"/>
          </a:xfrm>
          <a:prstGeom prst="rect">
            <a:avLst/>
          </a:prstGeom>
        </p:spPr>
      </p:pic>
      <p:pic>
        <p:nvPicPr>
          <p:cNvPr id="9" name="Picture 8" descr="main-image.jpg"/>
          <p:cNvPicPr>
            <a:picLocks noChangeAspect="1"/>
          </p:cNvPicPr>
          <p:nvPr/>
        </p:nvPicPr>
        <p:blipFill>
          <a:blip r:embed="rId3" cstate="print"/>
          <a:srcRect l="9259" t="12500" r="9722" b="12500"/>
          <a:stretch>
            <a:fillRect/>
          </a:stretch>
        </p:blipFill>
        <p:spPr>
          <a:xfrm>
            <a:off x="3733800" y="1524000"/>
            <a:ext cx="26670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200 – 51 г. п.н.е.</a:t>
            </a:r>
            <a:endParaRPr lang="en-US" dirty="0"/>
          </a:p>
        </p:txBody>
      </p:sp>
      <p:pic>
        <p:nvPicPr>
          <p:cNvPr id="12" name="Picture 11" descr="er1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286000"/>
            <a:ext cx="2286000" cy="3108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05600" y="1905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500 – 200 г. п.н.е.</a:t>
            </a:r>
            <a:endParaRPr lang="en-US" dirty="0"/>
          </a:p>
        </p:txBody>
      </p:sp>
      <p:sp>
        <p:nvSpPr>
          <p:cNvPr id="36872" name="AutoShape 8" descr="Bronze statue of Aphrodite Pselioumene, ca. 200 B.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er1-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4114800"/>
            <a:ext cx="1371600" cy="2629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640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340 г. п.н.е.</a:t>
            </a:r>
            <a:endParaRPr lang="en-US" dirty="0"/>
          </a:p>
        </p:txBody>
      </p:sp>
      <p:pic>
        <p:nvPicPr>
          <p:cNvPr id="17" name="Picture 16" descr="er1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4495800"/>
            <a:ext cx="1295400" cy="16262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862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330. г.п.н.е.</a:t>
            </a:r>
            <a:endParaRPr lang="en-US" dirty="0"/>
          </a:p>
        </p:txBody>
      </p:sp>
      <p:pic>
        <p:nvPicPr>
          <p:cNvPr id="20" name="Picture 19" descr="er1-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4495800"/>
            <a:ext cx="1524000" cy="21804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29400" y="632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2. Век п.н.е.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i="1" dirty="0" smtClean="0">
                <a:latin typeface="Century Schoolbook" pitchFamily="18" charset="0"/>
              </a:rPr>
              <a:t>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Зидно сликарство и украшавање кућа, Римљани су сматрали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супротним традиционалним схватањима, па првобитно није имало велику улогу.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- Јављају се први мозаици.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sr-Cyrl-RS" sz="2000" dirty="0" smtClean="0">
              <a:latin typeface="Century Schoolbook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републике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4820" name="AutoShape 4" descr="Roman antiquity: Dionysian procession, segment from entrance to a triclinium (dining hall) in Southern It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er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581400"/>
            <a:ext cx="2381250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6324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150.г. п.н.е.</a:t>
            </a:r>
            <a:endParaRPr lang="en-US" dirty="0"/>
          </a:p>
        </p:txBody>
      </p:sp>
      <p:pic>
        <p:nvPicPr>
          <p:cNvPr id="34822" name="Picture 6" descr="Gladiator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581400"/>
            <a:ext cx="4724400" cy="20669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14800" y="579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2. Век п.н.е.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41020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400" dirty="0" smtClean="0">
                <a:latin typeface="Century Schoolbook" pitchFamily="18" charset="0"/>
              </a:rPr>
              <a:t>Зенит развоја уметности</a:t>
            </a:r>
            <a:endParaRPr lang="sr-Cyrl-RS" sz="2800" dirty="0">
              <a:latin typeface="Century Schoolbook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Century Schoolbook" pitchFamily="18" charset="0"/>
              </a:rPr>
              <a:t> Оригиналност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Пантеон – Марко Агрипа ( владавина цара Августа) 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Купола кружног облика, висина: 43 метра, два пута страдао у пожару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sr-Cyrl-RS" sz="2000" dirty="0" smtClean="0">
              <a:latin typeface="+mj-lt"/>
            </a:endParaRPr>
          </a:p>
        </p:txBody>
      </p:sp>
      <p:cxnSp>
        <p:nvCxnSpPr>
          <p:cNvPr id="6" name="Curved Connector 5"/>
          <p:cNvCxnSpPr/>
          <p:nvPr/>
        </p:nvCxnSpPr>
        <p:spPr>
          <a:xfrm rot="10800000" flipV="1">
            <a:off x="2667000" y="1981200"/>
            <a:ext cx="1600200" cy="685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67200" y="1828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Храм свих богова</a:t>
            </a:r>
            <a:endParaRPr lang="en-US" dirty="0"/>
          </a:p>
        </p:txBody>
      </p:sp>
      <p:pic>
        <p:nvPicPr>
          <p:cNvPr id="8194" name="Picture 2" descr="Пантеон (Рим)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1000" y="3505200"/>
            <a:ext cx="2681025" cy="218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Panteon u Rimu: kamen i beton u službi istorije - GREN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834266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panteon - Google'da Ara | Antik yunan, Avrupa, Ant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199" y="3429000"/>
            <a:ext cx="3098801" cy="232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urved Connector 14"/>
          <p:cNvCxnSpPr/>
          <p:nvPr/>
        </p:nvCxnSpPr>
        <p:spPr>
          <a:xfrm>
            <a:off x="1981200" y="3886200"/>
            <a:ext cx="2057400" cy="838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4953000" y="3810000"/>
            <a:ext cx="2057400" cy="838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800" i="1" dirty="0" smtClean="0">
                <a:latin typeface="Century Schoolbook" pitchFamily="18" charset="0"/>
              </a:rPr>
              <a:t>Архитектура</a:t>
            </a:r>
            <a:endParaRPr lang="sr-Cyrl-RS" i="1" dirty="0" smtClean="0">
              <a:latin typeface="Century Schoolbook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/>
              <a:t>Базилике – велике дворане које су служиле као суднице или зграде за јане скупове 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(на њиховом примеру изграђене су прве хришћанске цркве)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4818" name="Picture 2" descr="Rimska arhitek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0"/>
            <a:ext cx="4757529" cy="3571876"/>
          </a:xfrm>
          <a:prstGeom prst="rect">
            <a:avLst/>
          </a:prstGeom>
          <a:noFill/>
        </p:spPr>
      </p:pic>
      <p:pic>
        <p:nvPicPr>
          <p:cNvPr id="34820" name="Picture 4" descr="Bazilika Maksencija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048000"/>
            <a:ext cx="2171700" cy="1447800"/>
          </a:xfrm>
          <a:prstGeom prst="rect">
            <a:avLst/>
          </a:prstGeom>
          <a:noFill/>
        </p:spPr>
      </p:pic>
      <p:pic>
        <p:nvPicPr>
          <p:cNvPr id="34822" name="Picture 6" descr="Slikovn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495800"/>
            <a:ext cx="2895600" cy="2170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514350" indent="-514350"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FontTx/>
              <a:buChar char="-"/>
            </a:pPr>
            <a:r>
              <a:rPr lang="sr-Cyrl-RS" sz="2400" dirty="0" smtClean="0"/>
              <a:t>Почиње израдња славолука ( тријумфалних лукова)</a:t>
            </a:r>
          </a:p>
          <a:p>
            <a:pPr>
              <a:buFontTx/>
              <a:buChar char="-"/>
            </a:pPr>
            <a:r>
              <a:rPr lang="sr-Cyrl-RS" sz="2400" dirty="0" smtClean="0"/>
              <a:t>Грађени су поводом царских успеха</a:t>
            </a:r>
          </a:p>
          <a:p>
            <a:pPr>
              <a:buFontTx/>
              <a:buChar char="-"/>
            </a:pPr>
            <a:r>
              <a:rPr lang="sr-Cyrl-RS" sz="2400" dirty="0" smtClean="0"/>
              <a:t>Састојали су се од 1 до 3 лука кроз који су пролазили цареви са својом свитом</a:t>
            </a:r>
          </a:p>
          <a:p>
            <a:pPr>
              <a:buFontTx/>
              <a:buChar char="-"/>
            </a:pPr>
            <a:r>
              <a:rPr lang="sr-Cyrl-RS" sz="2200" dirty="0" smtClean="0"/>
              <a:t>Неки од најпознатијих: Константинов, Титов, Септимија Севера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6146" name="Picture 2" descr="https://upload.wikimedia.org/wikipedia/commons/thumb/5/5a/Arch.of.constantine.threequarter.view.arp.jpg/1280px-Arch.of.constantine.threequarter.view.ar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3438768" cy="25146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3352800" y="38100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6400800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312. г.н.е., највећи римски славолук</a:t>
            </a:r>
            <a:endParaRPr lang="en-US" sz="1600" dirty="0"/>
          </a:p>
        </p:txBody>
      </p:sp>
      <p:pic>
        <p:nvPicPr>
          <p:cNvPr id="6148" name="Picture 4" descr="Explore the Arch of Titus"/>
          <p:cNvPicPr>
            <a:picLocks noChangeAspect="1" noChangeArrowheads="1"/>
          </p:cNvPicPr>
          <p:nvPr/>
        </p:nvPicPr>
        <p:blipFill>
          <a:blip r:embed="rId3" cstate="print"/>
          <a:srcRect l="9877" r="23457"/>
          <a:stretch>
            <a:fillRect/>
          </a:stretch>
        </p:blipFill>
        <p:spPr bwMode="auto">
          <a:xfrm>
            <a:off x="3657600" y="4114800"/>
            <a:ext cx="2286000" cy="22860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H="1">
            <a:off x="5181600" y="38100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50" name="Picture 6" descr="Slavoluk Septimija Severa - Wiki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038600"/>
            <a:ext cx="3124200" cy="234241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553200" y="6400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203. , бели мермер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733800" y="63963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82. г, подигао га је Домицијан у част брата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FontTx/>
              <a:buChar char="-"/>
            </a:pPr>
            <a:r>
              <a:rPr lang="sr-Cyrl-RS" sz="2000" dirty="0" smtClean="0"/>
              <a:t>Амфитеатри – арене намењене гладијаторској борби</a:t>
            </a:r>
          </a:p>
          <a:p>
            <a:pPr>
              <a:buFontTx/>
              <a:buChar char="-"/>
            </a:pPr>
            <a:r>
              <a:rPr lang="sr-Cyrl-RS" sz="2000" dirty="0" smtClean="0"/>
              <a:t>Назив потиче од речи арена – песак</a:t>
            </a:r>
          </a:p>
          <a:p>
            <a:pPr>
              <a:buFontTx/>
              <a:buChar char="-"/>
            </a:pPr>
            <a:r>
              <a:rPr lang="sr-Cyrl-RS" sz="2000" dirty="0" smtClean="0">
                <a:latin typeface="Century Schoolbook" pitchFamily="18" charset="0"/>
              </a:rPr>
              <a:t>КОЛОСЕУМ-Флавијев храм (70 – 80)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>
                <a:latin typeface="+mj-lt"/>
              </a:rPr>
              <a:t>Имао капацитет 50.000 људи, три спрата: први – дорски , други – јонски, трећи – коринтски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1800" dirty="0" smtClean="0">
                <a:latin typeface="+mj-lt"/>
              </a:rPr>
              <a:t>Некада су амфитеатри пуњени водом ради одржавања поморских битака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endParaRPr lang="en-US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5122" name="Picture 2" descr="Zanimljive činjenice o rimskom Koloseumu | Edukac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14800"/>
            <a:ext cx="3733800" cy="248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Koloseum | Rom | René | Flick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38600"/>
            <a:ext cx="401618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Мостови-грађевине од изузетне важности – аквадукти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Употреба знања о изградњи лукова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Трајанов мост ( борба против Дачана)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>
                <a:latin typeface="+mj-lt"/>
              </a:rPr>
              <a:t>Доња Мезија --- Дакија (Дунав)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>
                <a:latin typeface="+mj-lt"/>
              </a:rPr>
              <a:t>Архитекта : Аполодар из Дамаска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>
                <a:latin typeface="+mj-lt"/>
              </a:rPr>
              <a:t>Висина: 15 метара, ширина: 20 метара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endParaRPr lang="sr-Cyrl-RS" sz="2000" dirty="0" smtClean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098" name="Picture 2" descr="Priča o Trajanovom mostu na Dunavu - National Geographic Srb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FOTO, VIDEO) 3D rekonstrukcija čuda: Ovaj most je 1.000 godina bi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267200"/>
            <a:ext cx="3505200" cy="233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dirty="0" smtClean="0">
                <a:latin typeface="+mj-lt"/>
              </a:rPr>
              <a:t>Стамбене зграде: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Куће </a:t>
            </a:r>
            <a:r>
              <a:rPr lang="en-US" sz="2000" dirty="0" smtClean="0"/>
              <a:t>(</a:t>
            </a:r>
            <a:r>
              <a:rPr lang="en-US" sz="2000" i="1" dirty="0" smtClean="0">
                <a:latin typeface="Century Schoolbook" pitchFamily="18" charset="0"/>
              </a:rPr>
              <a:t>domus</a:t>
            </a:r>
            <a:r>
              <a:rPr lang="en-US" sz="2000" dirty="0" smtClean="0"/>
              <a:t>)</a:t>
            </a:r>
            <a:endParaRPr lang="sr-Cyrl-RS" sz="20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Зграда вишеспратница </a:t>
            </a:r>
            <a:r>
              <a:rPr lang="en-US" sz="2000" dirty="0" smtClean="0"/>
              <a:t>(</a:t>
            </a:r>
            <a:r>
              <a:rPr lang="en-US" sz="2000" i="1" dirty="0" smtClean="0">
                <a:latin typeface="Century Schoolbook" pitchFamily="18" charset="0"/>
              </a:rPr>
              <a:t>cenakule</a:t>
            </a:r>
            <a:r>
              <a:rPr lang="en-US" sz="2000" dirty="0" smtClean="0"/>
              <a:t>) </a:t>
            </a:r>
            <a:r>
              <a:rPr lang="sr-Cyrl-RS" sz="2000" dirty="0" smtClean="0"/>
              <a:t>до десет спратова</a:t>
            </a:r>
            <a:endParaRPr lang="sr-Cyrl-RS" sz="20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Стамбени блокови (</a:t>
            </a:r>
            <a:r>
              <a:rPr lang="en-US" sz="2000" i="1" dirty="0" smtClean="0">
                <a:latin typeface="Century Schoolbook" pitchFamily="18" charset="0"/>
              </a:rPr>
              <a:t>insulae</a:t>
            </a:r>
            <a:r>
              <a:rPr lang="en-US" sz="2000" dirty="0" smtClean="0"/>
              <a:t> = острва</a:t>
            </a:r>
            <a:r>
              <a:rPr lang="sr-Cyrl-RS" sz="2000" dirty="0" smtClean="0"/>
              <a:t>)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Квадратне просторије поређане око дворишта, у средишту базен етрурског порекла – </a:t>
            </a:r>
            <a:r>
              <a:rPr lang="sr-Cyrl-RS" sz="2000" dirty="0" smtClean="0">
                <a:latin typeface="Century Schoolbook" pitchFamily="18" charset="0"/>
              </a:rPr>
              <a:t>АТРИЈА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/>
              <a:t>Раскошне, велике грађевине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US" sz="2000" dirty="0">
              <a:latin typeface="Century Schoolbook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8914" name="Picture 2" descr="A Roman house creation drawing showing it's suggested structur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4191001"/>
            <a:ext cx="4114801" cy="2667000"/>
          </a:xfrm>
          <a:prstGeom prst="rect">
            <a:avLst/>
          </a:prstGeom>
          <a:noFill/>
        </p:spPr>
      </p:pic>
      <p:pic>
        <p:nvPicPr>
          <p:cNvPr id="38916" name="Picture 4" descr="Stunning Animations Show The Layout Of Roman Domus (Hous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733799"/>
            <a:ext cx="4405923" cy="3124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dirty="0" smtClean="0">
                <a:latin typeface="+mj-lt"/>
              </a:rPr>
              <a:t>Терме – јавна купатила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Одмор и забава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Базени, библиотеке, радње, галерије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i="1" dirty="0" smtClean="0">
                <a:latin typeface="Century Schoolbook" pitchFamily="18" charset="0"/>
              </a:rPr>
              <a:t>Каракалине терме: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Висина: 40 метара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Површина: 100.000 метара квадратних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-Остаци римске терме код нас у Сремској Митровици</a:t>
            </a:r>
            <a:endParaRPr lang="en-US" sz="2000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9938" name="Picture 2" descr="Римске терме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47800"/>
            <a:ext cx="2971800" cy="223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Каракалине терме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029200"/>
            <a:ext cx="4483320" cy="1200151"/>
          </a:xfrm>
          <a:prstGeom prst="rect">
            <a:avLst/>
          </a:prstGeom>
          <a:noFill/>
        </p:spPr>
      </p:pic>
      <p:pic>
        <p:nvPicPr>
          <p:cNvPr id="39942" name="Picture 6" descr="Karakaline terme – Rimska umetn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648200"/>
            <a:ext cx="3124200" cy="2082801"/>
          </a:xfrm>
          <a:prstGeom prst="rect">
            <a:avLst/>
          </a:prstGeom>
          <a:noFill/>
        </p:spPr>
      </p:pic>
      <p:cxnSp>
        <p:nvCxnSpPr>
          <p:cNvPr id="8" name="Curved Connector 7"/>
          <p:cNvCxnSpPr/>
          <p:nvPr/>
        </p:nvCxnSpPr>
        <p:spPr>
          <a:xfrm rot="5400000">
            <a:off x="-685800" y="4267200"/>
            <a:ext cx="2286000" cy="152400"/>
          </a:xfrm>
          <a:prstGeom prst="curvedConnector3">
            <a:avLst>
              <a:gd name="adj1" fmla="val -13774"/>
            </a:avLst>
          </a:prstGeom>
          <a:ln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5257800"/>
            <a:ext cx="2743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Приказивање</a:t>
            </a:r>
            <a:r>
              <a:rPr lang="sr-Cyrl-RS" sz="2000" dirty="0" smtClean="0">
                <a:latin typeface="+mj-lt"/>
              </a:rPr>
              <a:t> </a:t>
            </a:r>
            <a:r>
              <a:rPr lang="sr-Cyrl-RS" sz="2400" dirty="0" smtClean="0">
                <a:latin typeface="+mj-lt"/>
              </a:rPr>
              <a:t>историјских</a:t>
            </a:r>
            <a:r>
              <a:rPr lang="sr-Cyrl-RS" sz="2000" dirty="0" smtClean="0">
                <a:latin typeface="+mj-lt"/>
              </a:rPr>
              <a:t> </a:t>
            </a:r>
            <a:r>
              <a:rPr lang="sr-Cyrl-RS" sz="2400" dirty="0" smtClean="0">
                <a:latin typeface="+mj-lt"/>
              </a:rPr>
              <a:t>догађаја, портрета царева, патриција...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Римска скулптура среће се у свим димензијама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200" dirty="0" smtClean="0">
                <a:latin typeface="+mj-lt"/>
              </a:rPr>
              <a:t>Августово доба – убрзан развој портретисања – бели мермер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200" dirty="0" smtClean="0">
                <a:latin typeface="+mj-lt"/>
              </a:rPr>
              <a:t>Римска скулптура губи на значају и квалитет слаби  (3. век н.е.)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5" name="Picture 4" descr="Октавијан Август — Википедија, слободна енциклопедиј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3096"/>
            <a:ext cx="1903627" cy="24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rajan | Biography, Accomplishments, &amp; Facts | Britannic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415612"/>
            <a:ext cx="2048289" cy="244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Хадријан — Википедија, слободна енциклопедиј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5029200"/>
            <a:ext cx="16263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eron — Vikipedija, slobodna enciklopedij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7244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Julius Caesar | Biography, Conquests, &amp; Facts | Britann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144027"/>
            <a:ext cx="1981200" cy="271397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62200" y="4038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Трајан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3810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Гај Јулије Цезар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464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Хадријан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038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Октавијан Август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0" y="434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Нерон</a:t>
            </a:r>
            <a:endParaRPr lang="en-US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Century Schoolbook" pitchFamily="18" charset="0"/>
              </a:rPr>
              <a:t>Садржај</a:t>
            </a:r>
            <a:endParaRPr lang="en-US" dirty="0"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006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b="1" dirty="0" smtClean="0"/>
              <a:t>Уопштене одлике римске уметности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dirty="0" smtClean="0"/>
              <a:t> </a:t>
            </a:r>
            <a:r>
              <a:rPr lang="sr-Cyrl-RS" sz="2800" b="1" dirty="0" smtClean="0"/>
              <a:t>Уметност и архитектура Рима у доба краљевства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 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Вајарство и рељеф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b="1" dirty="0" smtClean="0"/>
              <a:t> Уметност и архитектура Рима у доба републике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 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Вајарство и рељеф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Сликарство</a:t>
            </a:r>
            <a:endParaRPr lang="sr-Cyrl-RS" sz="2800" dirty="0" smtClean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dirty="0" smtClean="0"/>
              <a:t>  </a:t>
            </a:r>
            <a:r>
              <a:rPr lang="sr-Cyrl-RS" sz="2800" b="1" dirty="0" smtClean="0"/>
              <a:t>Уметност и архитектура Рима у доба царства</a:t>
            </a:r>
            <a:endParaRPr lang="sr-Cyrl-RS" sz="2200" b="1" dirty="0" smtClean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/>
              <a:t> 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/>
              <a:t>Вајарство и рељеф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/>
              <a:t>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b="1" dirty="0" smtClean="0"/>
              <a:t>Значајна дела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RS" sz="2000" dirty="0" smtClean="0"/>
              <a:t>- Једини сачувани коњанички споменик, бронза – Марко Аурелије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5" name="Picture 4" descr="Encore Constantin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2644637" cy="246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627px-Caraca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4572000"/>
            <a:ext cx="2286000" cy="2187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6400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Каракала</a:t>
            </a:r>
            <a:endParaRPr lang="en-US" dirty="0"/>
          </a:p>
        </p:txBody>
      </p:sp>
      <p:pic>
        <p:nvPicPr>
          <p:cNvPr id="43010" name="Picture 2" descr="Naples National Archaeological Museum a portrait of Emperor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590800"/>
            <a:ext cx="2361553" cy="3552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91000" y="2209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Клаудије</a:t>
            </a:r>
            <a:endParaRPr lang="en-US" dirty="0"/>
          </a:p>
        </p:txBody>
      </p:sp>
      <p:sp>
        <p:nvSpPr>
          <p:cNvPr id="43012" name="AutoShape 4" descr="https://antiquitiesexperts.com/rome138/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2209800"/>
            <a:ext cx="2472804" cy="350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8400" y="5867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Венера, 150 г.н.е.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Рељефима су обележавани историјски и митолошки догађаји, украшавани саркофази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Велики број сачуван је на стубовима и славолуцима</a:t>
            </a:r>
            <a:endParaRPr lang="sr-Cyrl-RS" sz="2000" i="1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- Титов славолук, Константинов славолук,  тријумфални стуб Аурелија, </a:t>
            </a:r>
            <a:r>
              <a:rPr lang="sr-Cyrl-RS" sz="2000" dirty="0" smtClean="0"/>
              <a:t>Трајанов стуб</a:t>
            </a:r>
            <a:endParaRPr lang="sr-Cyrl-RS" sz="2000" dirty="0" smtClean="0">
              <a:latin typeface="+mj-lt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1986" name="Picture 2" descr="Arch of Titus, Patron: Emperor Domitian, Rome, Italy, after 81 C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0"/>
            <a:ext cx="2362200" cy="2652343"/>
          </a:xfrm>
          <a:prstGeom prst="rect">
            <a:avLst/>
          </a:prstGeom>
          <a:noFill/>
        </p:spPr>
      </p:pic>
      <p:pic>
        <p:nvPicPr>
          <p:cNvPr id="41988" name="Picture 4" descr="Titov trijumf, reljef na Titovom slavoluku - Art his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124200" cy="1587341"/>
          </a:xfrm>
          <a:prstGeom prst="rect">
            <a:avLst/>
          </a:prstGeom>
          <a:noFill/>
        </p:spPr>
      </p:pic>
      <p:pic>
        <p:nvPicPr>
          <p:cNvPr id="41990" name="Picture 6" descr="Art history — Pljačkanje hrama u Jerusalimu, reljef na Titovom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874324"/>
            <a:ext cx="2971800" cy="19836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886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Титов славолук</a:t>
            </a:r>
          </a:p>
          <a:p>
            <a:pPr>
              <a:buFontTx/>
              <a:buChar char="-"/>
            </a:pPr>
            <a:r>
              <a:rPr lang="sr-Cyrl-RS" dirty="0" smtClean="0"/>
              <a:t>Освајање Јерусалима</a:t>
            </a:r>
          </a:p>
          <a:p>
            <a:pPr>
              <a:buFontTx/>
              <a:buChar char="-"/>
            </a:pPr>
            <a:r>
              <a:rPr lang="sr-Cyrl-RS" dirty="0" smtClean="0"/>
              <a:t>82. година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Константинов славолук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Најукрашенији славолук антике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2000" dirty="0" smtClean="0">
              <a:latin typeface="+mj-lt"/>
            </a:endParaRPr>
          </a:p>
          <a:p>
            <a:pPr>
              <a:buNone/>
            </a:pPr>
            <a:endParaRPr lang="en-US" sz="3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4034" name="Picture 2" descr="Art his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4555822" cy="3352800"/>
          </a:xfrm>
          <a:prstGeom prst="rect">
            <a:avLst/>
          </a:prstGeom>
          <a:noFill/>
        </p:spPr>
      </p:pic>
      <p:pic>
        <p:nvPicPr>
          <p:cNvPr id="44036" name="Picture 4" descr="https://upload.wikimedia.org/wikipedia/commons/6/66/Luk_Konstantyna_6DSCF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447800"/>
            <a:ext cx="2641599" cy="19812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3962400" y="3200400"/>
            <a:ext cx="1600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4038" name="Picture 6" descr="Константинов славолук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657600"/>
            <a:ext cx="3657600" cy="88514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V="1">
            <a:off x="4343400" y="42672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4040" name="Picture 8" descr="Nova Akropola – Slavoluci u Rimskom Carstv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648200"/>
            <a:ext cx="2556537" cy="2030621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>
            <a:off x="3048000" y="4876800"/>
            <a:ext cx="2819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None/>
            </a:pPr>
            <a:r>
              <a:rPr lang="sr-Cyrl-RS" sz="2000" dirty="0" smtClean="0"/>
              <a:t>Трајанов</a:t>
            </a:r>
            <a:r>
              <a:rPr lang="sr-Cyrl-RS" sz="2400" dirty="0" smtClean="0"/>
              <a:t> </a:t>
            </a:r>
            <a:r>
              <a:rPr lang="sr-Cyrl-RS" sz="2000" dirty="0" smtClean="0"/>
              <a:t>стуб, </a:t>
            </a:r>
          </a:p>
          <a:p>
            <a:pPr>
              <a:buNone/>
            </a:pPr>
            <a:r>
              <a:rPr lang="sr-Cyrl-RS" sz="2000" dirty="0" smtClean="0"/>
              <a:t>Висина стуба:38 метара</a:t>
            </a:r>
          </a:p>
          <a:p>
            <a:pPr>
              <a:buNone/>
            </a:pPr>
            <a:r>
              <a:rPr lang="sr-Cyrl-RS" sz="2000" dirty="0" smtClean="0"/>
              <a:t>Ширина рељефа:1,27 метара</a:t>
            </a:r>
          </a:p>
          <a:p>
            <a:pPr>
              <a:buNone/>
            </a:pPr>
            <a:r>
              <a:rPr lang="sr-Cyrl-RS" sz="2400" dirty="0" smtClean="0"/>
              <a:t>155 слика борби против Дачана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6082" name="Picture 2" descr="Trajanov stub 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517989" cy="3790950"/>
          </a:xfrm>
          <a:prstGeom prst="rect">
            <a:avLst/>
          </a:prstGeom>
          <a:noFill/>
        </p:spPr>
      </p:pic>
      <p:pic>
        <p:nvPicPr>
          <p:cNvPr id="46084" name="Picture 4" descr="Skulptura – Rimska umetn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2457450" cy="3276600"/>
          </a:xfrm>
          <a:prstGeom prst="rect">
            <a:avLst/>
          </a:prstGeom>
          <a:noFill/>
        </p:spPr>
      </p:pic>
      <p:pic>
        <p:nvPicPr>
          <p:cNvPr id="46086" name="Picture 6" descr="Detalji predmeta | Virtuelni muzej Dunava"/>
          <p:cNvPicPr>
            <a:picLocks noChangeAspect="1" noChangeArrowheads="1"/>
          </p:cNvPicPr>
          <p:nvPr/>
        </p:nvPicPr>
        <p:blipFill>
          <a:blip r:embed="rId4" cstate="print"/>
          <a:srcRect l="8824" r="5147" b="2941"/>
          <a:stretch>
            <a:fillRect/>
          </a:stretch>
        </p:blipFill>
        <p:spPr bwMode="auto">
          <a:xfrm>
            <a:off x="6248400" y="5181600"/>
            <a:ext cx="1981200" cy="1676400"/>
          </a:xfrm>
          <a:prstGeom prst="rect">
            <a:avLst/>
          </a:prstGeom>
          <a:noFill/>
        </p:spPr>
      </p:pic>
      <p:pic>
        <p:nvPicPr>
          <p:cNvPr id="46088" name="Picture 8" descr="Recni bog Dunava posmatra legije - Trajanov stub | Ancient art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733800"/>
            <a:ext cx="3276600" cy="2456479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H="1">
            <a:off x="5181600" y="1981200"/>
            <a:ext cx="9906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None/>
            </a:pPr>
            <a:endParaRPr lang="sr-Cyrl-RS" sz="2400" dirty="0" smtClean="0"/>
          </a:p>
          <a:p>
            <a:pPr>
              <a:buNone/>
            </a:pPr>
            <a:r>
              <a:rPr lang="sr-Cyrl-RS" sz="2400" dirty="0" smtClean="0"/>
              <a:t>Стуб Марка Аурелија</a:t>
            </a:r>
          </a:p>
          <a:p>
            <a:pPr>
              <a:buNone/>
            </a:pPr>
            <a:r>
              <a:rPr lang="sr-Cyrl-RS" sz="2400" dirty="0" smtClean="0"/>
              <a:t>Висина: 40 метара</a:t>
            </a:r>
          </a:p>
          <a:p>
            <a:pPr>
              <a:buNone/>
            </a:pPr>
            <a:r>
              <a:rPr lang="sr-Cyrl-RS" sz="2400" dirty="0" smtClean="0"/>
              <a:t>Ратови на Дунаву</a:t>
            </a:r>
          </a:p>
          <a:p>
            <a:pPr>
              <a:buNone/>
            </a:pPr>
            <a:r>
              <a:rPr lang="sr-Cyrl-RS" sz="2400" dirty="0" smtClean="0"/>
              <a:t>Крај 2. века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5058" name="Picture 2" descr="Stup Marka Aurelija - Wikiw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00200"/>
            <a:ext cx="2794000" cy="4191001"/>
          </a:xfrm>
          <a:prstGeom prst="rect">
            <a:avLst/>
          </a:prstGeom>
          <a:noFill/>
        </p:spPr>
      </p:pic>
      <p:pic>
        <p:nvPicPr>
          <p:cNvPr id="45060" name="Picture 4" descr="Relief from the Column of Marcus Aurelius (Illustration) - Anci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768600" cy="2076450"/>
          </a:xfrm>
          <a:prstGeom prst="rect">
            <a:avLst/>
          </a:prstGeom>
          <a:noFill/>
        </p:spPr>
      </p:pic>
      <p:pic>
        <p:nvPicPr>
          <p:cNvPr id="45062" name="Picture 6" descr="Column of Marcus Aurelius | Rome | DK Eyewitness Trav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191000"/>
            <a:ext cx="2723848" cy="1758221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>
            <a:off x="3733800" y="2438400"/>
            <a:ext cx="22098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i="1" dirty="0" smtClean="0">
                <a:latin typeface="Century Schoolbook" pitchFamily="18" charset="0"/>
              </a:rPr>
              <a:t> Сликарство</a:t>
            </a:r>
            <a:endParaRPr lang="en-US" i="1" dirty="0" smtClean="0">
              <a:latin typeface="Century Schoolbook" pitchFamily="18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200" dirty="0" smtClean="0">
                <a:latin typeface="+mj-lt"/>
              </a:rPr>
              <a:t>Ставови о зидном сликарству се мењају у потпуности. (развој)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Зидно сликарство у гробницама – пејзажи, митолошке сцене, ретко историјске...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Мозаик – очуванији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Слике на дрвету и тканини – увожене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У позно доба – утицај египатског и алексанријског 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Помпеја – вулканска ерупција 79. године – пепео допринео очувању уметности – </a:t>
            </a:r>
            <a:r>
              <a:rPr lang="sr-Cyrl-RS" sz="2000" i="1" dirty="0" smtClean="0">
                <a:latin typeface="Century Schoolbook" pitchFamily="18" charset="0"/>
              </a:rPr>
              <a:t>Вила Мистерија</a:t>
            </a:r>
            <a:endParaRPr lang="en-US" sz="2000" i="1" dirty="0" smtClean="0">
              <a:latin typeface="Century Schoolbook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3048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Лов, морепловство, митологија... (Мотиви)</a:t>
            </a:r>
            <a:endParaRPr lang="en-US" dirty="0"/>
          </a:p>
        </p:txBody>
      </p:sp>
      <p:cxnSp>
        <p:nvCxnSpPr>
          <p:cNvPr id="12" name="Straight Arrow Connector 11"/>
          <p:cNvCxnSpPr>
            <a:endCxn id="5" idx="1"/>
          </p:cNvCxnSpPr>
          <p:nvPr/>
        </p:nvCxnSpPr>
        <p:spPr>
          <a:xfrm flipV="1">
            <a:off x="3505200" y="3232666"/>
            <a:ext cx="533400" cy="43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170" name="Picture 2" descr="POMPEJA: GRAD U KOM JE VREME STALO (FOTO) · Kafenisanje.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724400"/>
            <a:ext cx="2819400" cy="20111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724400" y="4800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Помпеја жртве</a:t>
            </a:r>
            <a:endParaRPr lang="en-US" dirty="0"/>
          </a:p>
        </p:txBody>
      </p:sp>
      <p:pic>
        <p:nvPicPr>
          <p:cNvPr id="7172" name="Picture 4" descr="Vila misterija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1600200" cy="1836230"/>
          </a:xfrm>
          <a:prstGeom prst="rect">
            <a:avLst/>
          </a:prstGeom>
          <a:noFill/>
        </p:spPr>
      </p:pic>
      <p:pic>
        <p:nvPicPr>
          <p:cNvPr id="7174" name="Picture 6" descr="Friz od zidnih slika. Oko 50. pre n. e. Vila... - Art 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953000"/>
            <a:ext cx="2871459" cy="17526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 flipH="1">
            <a:off x="1752600" y="48768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царства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1026" name="Picture 2" descr="Slikarstvo | Anticka umetn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648200"/>
            <a:ext cx="2667000" cy="2056924"/>
          </a:xfrm>
          <a:prstGeom prst="rect">
            <a:avLst/>
          </a:prstGeom>
          <a:noFill/>
        </p:spPr>
      </p:pic>
      <p:pic>
        <p:nvPicPr>
          <p:cNvPr id="1028" name="Picture 4" descr="Kriza grčkog polisa u IV veku stare i uspon Makedonij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800600"/>
            <a:ext cx="4461185" cy="1647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1816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Утицај египатског сликарства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битка код Иса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Александар Велики</a:t>
            </a:r>
            <a:endParaRPr lang="en-US" dirty="0"/>
          </a:p>
        </p:txBody>
      </p:sp>
      <p:pic>
        <p:nvPicPr>
          <p:cNvPr id="1030" name="Picture 6" descr="Venus (mythology) - Wiki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3260399" cy="1438276"/>
          </a:xfrm>
          <a:prstGeom prst="rect">
            <a:avLst/>
          </a:prstGeom>
          <a:noFill/>
        </p:spPr>
      </p:pic>
      <p:pic>
        <p:nvPicPr>
          <p:cNvPr id="1032" name="Picture 8" descr="Ganymedes Rocks — bell-flower: Flora, woman picking flowers with a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447800"/>
            <a:ext cx="2438400" cy="299656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2400" y="1066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Венера</a:t>
            </a:r>
            <a:endParaRPr lang="en-US" dirty="0"/>
          </a:p>
        </p:txBody>
      </p:sp>
      <p:pic>
        <p:nvPicPr>
          <p:cNvPr id="1034" name="Picture 10" descr="ancient civilizations -- Romn clothing girls clot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600200"/>
            <a:ext cx="2993160" cy="2924176"/>
          </a:xfrm>
          <a:prstGeom prst="rect">
            <a:avLst/>
          </a:prstGeom>
          <a:noFill/>
        </p:spPr>
      </p:pic>
      <p:pic>
        <p:nvPicPr>
          <p:cNvPr id="1036" name="Picture 12" descr="Villa Livia affreschi | meditation nook in 2019 | Garden painting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048000"/>
            <a:ext cx="2895600" cy="1938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3600" i="1" dirty="0" smtClean="0">
                <a:latin typeface="Century Schoolbook" pitchFamily="18" charset="0"/>
              </a:rPr>
              <a:t>Значајна дела</a:t>
            </a:r>
            <a:endParaRPr lang="en-US" sz="3600" i="1" dirty="0">
              <a:latin typeface="Century Schoolbook" pitchFamily="18" charset="0"/>
            </a:endParaRPr>
          </a:p>
        </p:txBody>
      </p:sp>
      <p:sp>
        <p:nvSpPr>
          <p:cNvPr id="40962" name="AutoShape 2" descr="https://qph.fs.quoracdn.net/main-qimg-e45781728cb079902e78067dd6056e3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4" name="Picture 4" descr="Laocoön and His Sons,' a Marble Masterpiece From the Hellenistic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200400" cy="216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3276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208 cm × 163 cm × 112 cm</a:t>
            </a:r>
            <a:r>
              <a:rPr lang="sr-Cyrl-RS" sz="1200" dirty="0" smtClean="0"/>
              <a:t>, Лаокон и његови синови,  </a:t>
            </a:r>
          </a:p>
          <a:p>
            <a:r>
              <a:rPr lang="sr-Cyrl-RS" sz="1200" dirty="0" smtClean="0"/>
              <a:t>27 г.п.н.е, мермер</a:t>
            </a:r>
            <a:endParaRPr lang="en-US" sz="1200" dirty="0"/>
          </a:p>
        </p:txBody>
      </p:sp>
      <p:pic>
        <p:nvPicPr>
          <p:cNvPr id="40966" name="Picture 6" descr="The Veiled Virgin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2266949" cy="30225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4343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Девојка са велом</a:t>
            </a:r>
          </a:p>
          <a:p>
            <a:r>
              <a:rPr lang="sr-Cyrl-RS" sz="1400" dirty="0" smtClean="0"/>
              <a:t>Висина: 48 цм</a:t>
            </a:r>
            <a:endParaRPr lang="en-US" sz="1400" dirty="0"/>
          </a:p>
        </p:txBody>
      </p:sp>
      <p:pic>
        <p:nvPicPr>
          <p:cNvPr id="40968" name="Picture 8" descr="Head of a Roman Patrician from Otricoli, c. 75-50 BCE. Image via Wikimedia Common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914400"/>
            <a:ext cx="1371600" cy="2265100"/>
          </a:xfrm>
          <a:prstGeom prst="rect">
            <a:avLst/>
          </a:prstGeom>
          <a:noFill/>
        </p:spPr>
      </p:pic>
      <p:pic>
        <p:nvPicPr>
          <p:cNvPr id="40970" name="Picture 10" descr="Head of a Roman Patrician  from Otricoli, c. 75-50 BCE. Image via Wikimedia Common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90600"/>
            <a:ext cx="1524000" cy="21622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91400" y="1143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Римски патрициј</a:t>
            </a:r>
          </a:p>
          <a:p>
            <a:r>
              <a:rPr lang="sr-Cyrl-RS" sz="1400" dirty="0" smtClean="0"/>
              <a:t>75 – 50 г.п.н.е.</a:t>
            </a:r>
            <a:endParaRPr lang="en-US" sz="1400" dirty="0"/>
          </a:p>
        </p:txBody>
      </p:sp>
      <p:pic>
        <p:nvPicPr>
          <p:cNvPr id="40972" name="Picture 12" descr="The Arch of Septimius Severus, Forum, Rome - Walks in Rome (Est. 200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505200"/>
            <a:ext cx="3904570" cy="315679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67000" y="6096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Славолук Септимија Севера, бели мермер, 203.г.п.н.е.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3600" i="1" dirty="0" smtClean="0">
                <a:latin typeface="Century Schoolbook" pitchFamily="18" charset="0"/>
              </a:rPr>
              <a:t>Значајна дела</a:t>
            </a:r>
            <a:endParaRPr lang="en-US" sz="3600" dirty="0"/>
          </a:p>
        </p:txBody>
      </p:sp>
      <p:pic>
        <p:nvPicPr>
          <p:cNvPr id="2050" name="Picture 2" descr="Palace of Diocletian | building, Split, Croatia | Britan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31366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43200" y="35052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Диоклецијанова палата, 3. век п.н.е., Сплит </a:t>
            </a:r>
            <a:endParaRPr lang="en-US" sz="1400" dirty="0"/>
          </a:p>
        </p:txBody>
      </p:sp>
      <p:sp>
        <p:nvSpPr>
          <p:cNvPr id="2054" name="AutoShape 6" descr="https://antiquitiesexperts.com/rome312/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914400"/>
            <a:ext cx="2133600" cy="284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38862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Константин Велики, 304, мермер</a:t>
            </a:r>
            <a:endParaRPr lang="en-US" sz="1400" dirty="0"/>
          </a:p>
        </p:txBody>
      </p:sp>
      <p:pic>
        <p:nvPicPr>
          <p:cNvPr id="3076" name="Picture 4" descr="mythalogical helmets in rome - Google Search | Sculpture, Greek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914400"/>
            <a:ext cx="2235250" cy="32605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81800" y="41910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Римски војник</a:t>
            </a:r>
            <a:endParaRPr lang="en-US" sz="1600" dirty="0"/>
          </a:p>
        </p:txBody>
      </p:sp>
      <p:pic>
        <p:nvPicPr>
          <p:cNvPr id="3078" name="Picture 6" descr="Dennis Congdon on La Pittura di Giardino - Painters on Paintin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267200"/>
            <a:ext cx="4419600" cy="248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457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Вила Ливија, 39 г.п.н.е.</a:t>
            </a:r>
            <a:endParaRPr lang="en-US" dirty="0"/>
          </a:p>
        </p:txBody>
      </p:sp>
      <p:pic>
        <p:nvPicPr>
          <p:cNvPr id="3080" name="Picture 8" descr="https://upload.wikimedia.org/wikipedia/commons/thumb/9/93/Livia_statue.jpg/200px-Livia_stat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998720"/>
            <a:ext cx="1219200" cy="185928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9248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Ливија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7620000" y="5213866"/>
            <a:ext cx="304800" cy="120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000" dirty="0" smtClean="0"/>
              <a:t>Феликс Ромулијана, 3-4. век, близина Зајечара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Резиденција римског цара Гаја Валерија Максимијана Галерија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000" dirty="0" smtClean="0"/>
              <a:t>По мајци Ромули, назвао га је Ромулијана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3600" i="1" dirty="0" smtClean="0">
                <a:latin typeface="Century Schoolbook" pitchFamily="18" charset="0"/>
              </a:rPr>
              <a:t>Значајна дела</a:t>
            </a:r>
            <a:endParaRPr lang="en-US" sz="3600" dirty="0"/>
          </a:p>
        </p:txBody>
      </p:sp>
      <p:pic>
        <p:nvPicPr>
          <p:cNvPr id="33794" name="Picture 2" descr="https://upload.wikimedia.org/wikipedia/commons/2/2b/Gamzi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981200"/>
            <a:ext cx="2057400" cy="219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Ромулијана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3200400" cy="213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 descr="Ромулијана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133600"/>
            <a:ext cx="3048112" cy="203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0" name="Picture 8" descr="Гамзиград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419600"/>
            <a:ext cx="29210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Gamzigrad - Felix Romuliana - Galerijusova pala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4572000"/>
            <a:ext cx="2745762" cy="183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4" name="Picture 12" descr="Гамзиград 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343400"/>
            <a:ext cx="31242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Уопштене одлике римске уметности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dirty="0" smtClean="0"/>
              <a:t> Велики утицај Етрураца и Грка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dirty="0" smtClean="0"/>
              <a:t>Највећи сјај досегла у царско доба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800" b="1" dirty="0" smtClean="0"/>
              <a:t>Карактеристике: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800" b="1" dirty="0" smtClean="0"/>
              <a:t>    </a:t>
            </a:r>
            <a:r>
              <a:rPr lang="sr-Cyrl-RS" sz="2400" i="1" dirty="0" smtClean="0"/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/>
              <a:t>Практичност, јасноћа, тежња за манифестовањем моћи и величине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/>
              <a:t>     </a:t>
            </a:r>
            <a:r>
              <a:rPr lang="sr-Cyrl-RS" sz="2400" i="1" dirty="0" smtClean="0"/>
              <a:t>Скулптура и рељеф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i="1" dirty="0" smtClean="0"/>
              <a:t>-    </a:t>
            </a:r>
            <a:r>
              <a:rPr lang="sr-Cyrl-RS" sz="2000" dirty="0" smtClean="0"/>
              <a:t>Ефекти светлости, мекоће, 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i="1" dirty="0" smtClean="0"/>
              <a:t>     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i="1" dirty="0" smtClean="0"/>
              <a:t>-    </a:t>
            </a:r>
            <a:r>
              <a:rPr lang="sr-Cyrl-RS" sz="2000" dirty="0" smtClean="0"/>
              <a:t>Сликовитост, илузионизам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14478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Аристократска и официјелна уметност</a:t>
            </a:r>
          </a:p>
          <a:p>
            <a:r>
              <a:rPr lang="sr-Cyrl-RS" sz="1600" dirty="0" smtClean="0"/>
              <a:t>УРБАНИЗАМ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91200" y="10668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344" name="Picture 8" descr="Asclepius - Wikiw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038600"/>
            <a:ext cx="1905000" cy="271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6" name="AutoShape 10" descr="coliseum rome - Sticker by fati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sr-Cyrl-RS" sz="2400" dirty="0" smtClean="0"/>
              <a:t>Медијана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/>
              <a:t> </a:t>
            </a:r>
            <a:r>
              <a:rPr lang="sr-Cyrl-RS" sz="2400" dirty="0" smtClean="0"/>
              <a:t>Близина Ниша, време владавине цара Константина Великог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/>
              <a:t> Површина: 40 хектара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i="1" dirty="0" smtClean="0">
                <a:latin typeface="Century Schoolbook" pitchFamily="18" charset="0"/>
              </a:rPr>
              <a:t>Значајна дела</a:t>
            </a:r>
            <a:endParaRPr lang="en-US" sz="3600" dirty="0"/>
          </a:p>
        </p:txBody>
      </p:sp>
      <p:pic>
        <p:nvPicPr>
          <p:cNvPr id="1028" name="Picture 4" descr="Arheološko nalazište Medijana – Medi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95600"/>
            <a:ext cx="2887958" cy="2221664"/>
          </a:xfrm>
          <a:prstGeom prst="rect">
            <a:avLst/>
          </a:prstGeom>
          <a:noFill/>
        </p:spPr>
      </p:pic>
      <p:pic>
        <p:nvPicPr>
          <p:cNvPr id="1032" name="Picture 8" descr="Медијана – Народни музеј Ни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133600"/>
            <a:ext cx="1752600" cy="1752600"/>
          </a:xfrm>
          <a:prstGeom prst="rect">
            <a:avLst/>
          </a:prstGeom>
          <a:noFill/>
        </p:spPr>
      </p:pic>
      <p:pic>
        <p:nvPicPr>
          <p:cNvPr id="1038" name="Picture 14" descr="Otkriven deo mozaika na Medijani, uskoro dostupni posetiocima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2209800"/>
            <a:ext cx="2946400" cy="2209800"/>
          </a:xfrm>
          <a:prstGeom prst="rect">
            <a:avLst/>
          </a:prstGeom>
          <a:noFill/>
        </p:spPr>
      </p:pic>
      <p:pic>
        <p:nvPicPr>
          <p:cNvPr id="1040" name="Picture 16" descr="http://www.panacomp.net/wp-content/uploads/2015/09/GLAVNAmediana_598274843536240_1440647887_n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572000"/>
            <a:ext cx="3048000" cy="2133600"/>
          </a:xfrm>
          <a:prstGeom prst="rect">
            <a:avLst/>
          </a:prstGeom>
          <a:noFill/>
        </p:spPr>
      </p:pic>
      <p:pic>
        <p:nvPicPr>
          <p:cNvPr id="1036" name="Picture 12" descr="Arheološko nalazište Medijana - Media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962400"/>
            <a:ext cx="3441700" cy="2581275"/>
          </a:xfrm>
          <a:prstGeom prst="rect">
            <a:avLst/>
          </a:prstGeom>
          <a:noFill/>
        </p:spPr>
      </p:pic>
      <p:pic>
        <p:nvPicPr>
          <p:cNvPr id="1030" name="Picture 6" descr="Медијана – Народни музеј Ниш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мске терме у Чачку — Википедија, слободна енциклопедија"/>
          <p:cNvPicPr>
            <a:picLocks noChangeAspect="1" noChangeArrowheads="1"/>
          </p:cNvPicPr>
          <p:nvPr/>
        </p:nvPicPr>
        <p:blipFill>
          <a:blip r:embed="rId2" cstate="print"/>
          <a:srcRect t="13636"/>
          <a:stretch>
            <a:fillRect/>
          </a:stretch>
        </p:blipFill>
        <p:spPr bwMode="auto">
          <a:xfrm>
            <a:off x="152400" y="914400"/>
            <a:ext cx="3588084" cy="46482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3600" i="1" dirty="0" smtClean="0">
                <a:latin typeface="Century Schoolbook" pitchFamily="18" charset="0"/>
              </a:rPr>
              <a:t>Значајна дела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638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Римске терме, Чачак</a:t>
            </a:r>
            <a:endParaRPr lang="en-US" dirty="0"/>
          </a:p>
        </p:txBody>
      </p:sp>
      <p:pic>
        <p:nvPicPr>
          <p:cNvPr id="39938" name="Picture 2" descr="na slici je Sirmium Palatium Imperiale, Sremska Mitrovic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7800"/>
            <a:ext cx="3525807" cy="2352675"/>
          </a:xfrm>
          <a:prstGeom prst="rect">
            <a:avLst/>
          </a:prstGeom>
          <a:noFill/>
        </p:spPr>
      </p:pic>
      <p:pic>
        <p:nvPicPr>
          <p:cNvPr id="39940" name="Picture 4" descr="Сремска Митровица – Сирмиу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038600"/>
            <a:ext cx="3810000" cy="2530628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7239000" y="27432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96200" y="4191000"/>
            <a:ext cx="685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58200" y="2895600"/>
            <a:ext cx="22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Сирмијум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КРАЈ</a:t>
            </a:r>
            <a:br>
              <a:rPr lang="sr-Cyrl-R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</a:br>
            <a:r>
              <a:rPr lang="sr-Cyrl-RS" b="1" dirty="0" smtClean="0">
                <a:solidFill>
                  <a:schemeClr val="bg2">
                    <a:lumMod val="50000"/>
                  </a:schemeClr>
                </a:solidFill>
                <a:latin typeface="Century Schoolbook" pitchFamily="18" charset="0"/>
              </a:rPr>
              <a:t>Хвала на пажњи!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248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entury Schoolbook" pitchFamily="18" charset="0"/>
              </a:rPr>
              <a:t>Ars longa vita brevs</a:t>
            </a:r>
            <a:r>
              <a:rPr lang="sr-Cyrl-RS" i="1" dirty="0" smtClean="0">
                <a:latin typeface="Century Schoolbook" pitchFamily="18" charset="0"/>
              </a:rPr>
              <a:t> </a:t>
            </a:r>
            <a:r>
              <a:rPr lang="sr-Cyrl-RS" dirty="0" smtClean="0"/>
              <a:t>– </a:t>
            </a:r>
            <a:r>
              <a:rPr lang="sr-Cyrl-RS" dirty="0" smtClean="0">
                <a:latin typeface="Century Schoolbook" pitchFamily="18" charset="0"/>
              </a:rPr>
              <a:t>Уметност је дуга, живот кратак.</a:t>
            </a:r>
            <a:endParaRPr lang="en-US" dirty="0">
              <a:latin typeface="Century Schoolbook" pitchFamily="18" charset="0"/>
            </a:endParaRPr>
          </a:p>
        </p:txBody>
      </p:sp>
      <p:pic>
        <p:nvPicPr>
          <p:cNvPr id="7" name="Picture 2" descr="Image result for roman republic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286000"/>
            <a:ext cx="2133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краљевства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Велики утицај Етрураца ( </a:t>
            </a:r>
            <a:r>
              <a:rPr lang="sr-Latn-RS" dirty="0" smtClean="0">
                <a:latin typeface="Algerian" pitchFamily="82" charset="0"/>
              </a:rPr>
              <a:t>VI</a:t>
            </a:r>
            <a:r>
              <a:rPr lang="sr-Latn-RS" dirty="0" smtClean="0"/>
              <a:t> </a:t>
            </a:r>
            <a:r>
              <a:rPr lang="sr-Cyrl-RS" dirty="0" smtClean="0"/>
              <a:t>век п.н.е.)</a:t>
            </a:r>
            <a:endParaRPr lang="en-US" dirty="0" smtClean="0"/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800" dirty="0" smtClean="0">
                <a:latin typeface="Century Schoolbook" pitchFamily="18" charset="0"/>
              </a:rPr>
              <a:t> </a:t>
            </a:r>
            <a:r>
              <a:rPr lang="sr-Cyrl-RS" sz="2400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+mj-lt"/>
              </a:rPr>
              <a:t>Лучне конструкције ( Римљани их усавршавају )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>
                <a:latin typeface="+mj-lt"/>
              </a:rPr>
              <a:t>Етрурски начин конструисања купола и полукружних сводова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>
                <a:latin typeface="+mj-lt"/>
              </a:rPr>
              <a:t>Облик кућа и начин израде 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200" dirty="0" smtClean="0">
                <a:latin typeface="+mj-lt"/>
              </a:rPr>
              <a:t> Тоскански храмови </a:t>
            </a:r>
            <a:r>
              <a:rPr lang="sr-Cyrl-RS" sz="1800" dirty="0" smtClean="0">
                <a:latin typeface="+mj-lt"/>
              </a:rPr>
              <a:t>( првобитни римски храмови по угледу на тосканске)</a:t>
            </a:r>
            <a:endParaRPr lang="sr-Cyrl-RS" sz="2200" dirty="0" smtClean="0">
              <a:latin typeface="+mj-lt"/>
            </a:endParaRPr>
          </a:p>
          <a:p>
            <a:pPr>
              <a:buNone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819400" y="2057400"/>
            <a:ext cx="914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314" name="Picture 2" descr="Terakot pločice - Keramika Ceramix Beogr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648200"/>
            <a:ext cx="30861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990600" y="4267200"/>
            <a:ext cx="228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4191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Високо постоље са троделном основом и два реда стубова</a:t>
            </a:r>
            <a:endParaRPr lang="en-US" sz="1200" dirty="0"/>
          </a:p>
        </p:txBody>
      </p:sp>
      <p:pic>
        <p:nvPicPr>
          <p:cNvPr id="11" name="Picture 10" descr="Rim prirodni sm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267200"/>
            <a:ext cx="3581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Curved Connector 13"/>
          <p:cNvCxnSpPr/>
          <p:nvPr/>
        </p:nvCxnSpPr>
        <p:spPr>
          <a:xfrm>
            <a:off x="4038600" y="3733800"/>
            <a:ext cx="838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7588849" y="5431423"/>
            <a:ext cx="2209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Кућа у Ветулонији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114800" y="21336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Јупитеров храм на Капитолу, </a:t>
            </a:r>
            <a:r>
              <a:rPr lang="en-US" sz="1400" i="1" dirty="0" smtClean="0"/>
              <a:t>Manios-fibula</a:t>
            </a:r>
            <a:r>
              <a:rPr lang="sr-Cyrl-RS" sz="1400" i="1" dirty="0" smtClean="0"/>
              <a:t>, - </a:t>
            </a:r>
            <a:r>
              <a:rPr lang="sr-Cyrl-RS" sz="1400" dirty="0" smtClean="0"/>
              <a:t>примери етрурског утицаја на архитектуру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краљевства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41020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400" i="1" dirty="0" smtClean="0">
                <a:latin typeface="Century Schoolbook" pitchFamily="18" charset="0"/>
              </a:rPr>
              <a:t>Скулптура</a:t>
            </a:r>
            <a:r>
              <a:rPr lang="sr-Cyrl-RS" sz="2800" i="1" dirty="0" smtClean="0">
                <a:latin typeface="Century Schoolbook" pitchFamily="18" charset="0"/>
              </a:rPr>
              <a:t> </a:t>
            </a:r>
            <a:r>
              <a:rPr lang="sr-Cyrl-RS" sz="2400" i="1" dirty="0" smtClean="0">
                <a:latin typeface="Century Schoolbook" pitchFamily="18" charset="0"/>
              </a:rPr>
              <a:t>и</a:t>
            </a:r>
            <a:r>
              <a:rPr lang="sr-Cyrl-RS" sz="2800" i="1" dirty="0" smtClean="0">
                <a:latin typeface="Century Schoolbook" pitchFamily="18" charset="0"/>
              </a:rPr>
              <a:t> </a:t>
            </a:r>
            <a:r>
              <a:rPr lang="sr-Cyrl-RS" sz="2400" i="1" dirty="0" smtClean="0">
                <a:latin typeface="Century Schoolbook" pitchFamily="18" charset="0"/>
              </a:rPr>
              <a:t>рељеф </a:t>
            </a:r>
            <a:r>
              <a:rPr lang="sr-Latn-RS" sz="2400" dirty="0" smtClean="0">
                <a:latin typeface="Algerian" pitchFamily="82" charset="0"/>
              </a:rPr>
              <a:t>VI</a:t>
            </a:r>
            <a:r>
              <a:rPr lang="sr-Latn-RS" sz="2400" dirty="0" smtClean="0"/>
              <a:t> </a:t>
            </a:r>
            <a:r>
              <a:rPr lang="sr-Cyrl-RS" sz="2400" i="1" dirty="0" smtClean="0">
                <a:latin typeface="Century Schoolbook" pitchFamily="18" charset="0"/>
              </a:rPr>
              <a:t>век п.н.е.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dirty="0" smtClean="0">
                <a:latin typeface="Century Schoolbook" pitchFamily="18" charset="0"/>
              </a:rPr>
              <a:t>Етрурски примери: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dirty="0" smtClean="0">
                <a:latin typeface="Century Schoolbook" pitchFamily="18" charset="0"/>
              </a:rPr>
              <a:t>- </a:t>
            </a:r>
            <a:r>
              <a:rPr lang="sr-Cyrl-RS" sz="2400" dirty="0" smtClean="0"/>
              <a:t>Портретна уметност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Глава важнија, тело запостављано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Пуно натурализма ( бора по бора, нијанса по нијанса)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400" dirty="0" smtClean="0">
                <a:latin typeface="+mj-lt"/>
              </a:rPr>
              <a:t>Склоност приказивању појединачног </a:t>
            </a:r>
            <a:r>
              <a:rPr lang="sr-Cyrl-RS" sz="1600" dirty="0" smtClean="0">
                <a:latin typeface="+mj-lt"/>
              </a:rPr>
              <a:t>(</a:t>
            </a:r>
            <a:r>
              <a:rPr lang="sr-Cyrl-RS" sz="1800" dirty="0" smtClean="0">
                <a:latin typeface="+mj-lt"/>
              </a:rPr>
              <a:t>14 000 римских појединачних скулптура)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Капитолска вучица ( настала на примерима етрурске скулптуре )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en-US" sz="2000" dirty="0">
              <a:latin typeface="+mj-lt"/>
            </a:endParaRPr>
          </a:p>
        </p:txBody>
      </p:sp>
      <p:pic>
        <p:nvPicPr>
          <p:cNvPr id="4" name="Picture 2" descr="Kapitolska vučica – Wikiped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800600"/>
            <a:ext cx="25908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2800" y="6096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Капитолска вучица</a:t>
            </a:r>
            <a:r>
              <a:rPr lang="sr-Cyrl-RS" dirty="0" smtClean="0"/>
              <a:t>, 6. век п.н.е.</a:t>
            </a:r>
          </a:p>
          <a:p>
            <a:r>
              <a:rPr lang="sr-Cyrl-RS" dirty="0" smtClean="0"/>
              <a:t>Висина: 85 цм , дужина: 75 цм</a:t>
            </a:r>
            <a:endParaRPr lang="en-US" dirty="0"/>
          </a:p>
        </p:txBody>
      </p:sp>
      <p:pic>
        <p:nvPicPr>
          <p:cNvPr id="6" name="Picture 5" descr="Numa Pompilius, Second King of Rome — Tiffany Park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724400"/>
            <a:ext cx="1828800" cy="195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352800" y="5867400"/>
            <a:ext cx="990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29000" y="5334000"/>
            <a:ext cx="324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Нума Помпилије, други краљ Рима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096000" y="51054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краљевства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400" i="1" dirty="0" smtClean="0">
                <a:latin typeface="Century Schoolbook" pitchFamily="18" charset="0"/>
              </a:rPr>
              <a:t>Сликарство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Сликарство тог периода не можемо сматрати развијеним, али важно је поменути пар елемената свакодневног живота преузетих од Етрураца: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+mj-lt"/>
              </a:rPr>
              <a:t> Метални радови ( обрада бронзе )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+mj-lt"/>
              </a:rPr>
              <a:t>Накит, резбарени драгуљи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+mj-lt"/>
              </a:rPr>
              <a:t>Златна круна, престо од слоноваче, пурпурна одећа</a:t>
            </a: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dirty="0" smtClean="0">
                <a:latin typeface="+mj-lt"/>
              </a:rPr>
              <a:t>Скиптар са орлом на врху</a:t>
            </a:r>
            <a:endParaRPr lang="en-US" sz="2400" dirty="0">
              <a:latin typeface="+mj-lt"/>
            </a:endParaRPr>
          </a:p>
        </p:txBody>
      </p:sp>
      <p:pic>
        <p:nvPicPr>
          <p:cNvPr id="4" name="Content Placeholder 5" descr="In Rome, purple clothing was exclusively reserved for emperors and ..."/>
          <p:cNvPicPr>
            <a:picLocks/>
          </p:cNvPicPr>
          <p:nvPr/>
        </p:nvPicPr>
        <p:blipFill>
          <a:blip r:embed="rId2" cstate="print"/>
          <a:srcRect r="7977"/>
          <a:stretch>
            <a:fillRect/>
          </a:stretch>
        </p:blipFill>
        <p:spPr bwMode="auto">
          <a:xfrm>
            <a:off x="914400" y="4343400"/>
            <a:ext cx="3505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ROMAN TRIUMPH EAGLE Scepter Baton for Emperor and Conquering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14800"/>
            <a:ext cx="1447800" cy="257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urved Connector 9"/>
          <p:cNvCxnSpPr/>
          <p:nvPr/>
        </p:nvCxnSpPr>
        <p:spPr>
          <a:xfrm>
            <a:off x="4191000" y="4114800"/>
            <a:ext cx="22860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републике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05800" cy="4800600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sz="2400" i="1" dirty="0" smtClean="0">
                <a:latin typeface="Century Schoolbook" pitchFamily="18" charset="0"/>
              </a:rPr>
              <a:t>Убрзан развој, грчки утицај </a:t>
            </a:r>
            <a:r>
              <a:rPr lang="sr-Latn-RS" sz="2400" dirty="0" smtClean="0">
                <a:latin typeface="Algerian" pitchFamily="82" charset="0"/>
              </a:rPr>
              <a:t>III</a:t>
            </a:r>
            <a:r>
              <a:rPr lang="sr-Latn-RS" sz="2400" dirty="0" smtClean="0"/>
              <a:t> </a:t>
            </a:r>
            <a:r>
              <a:rPr lang="sr-Cyrl-RS" sz="2400" i="1" dirty="0" smtClean="0">
                <a:latin typeface="Century Schoolbook" pitchFamily="18" charset="0"/>
              </a:rPr>
              <a:t>век п.н.е</a:t>
            </a:r>
            <a:r>
              <a:rPr lang="sr-Cyrl-RS" sz="2800" i="1" dirty="0" smtClean="0">
                <a:latin typeface="Century Schoolbook" pitchFamily="18" charset="0"/>
              </a:rPr>
              <a:t>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Изградња аквадукта, сличних мостовима (</a:t>
            </a:r>
            <a:r>
              <a:rPr lang="sr-Cyrl-RS" sz="1600" dirty="0" smtClean="0">
                <a:latin typeface="+mj-lt"/>
              </a:rPr>
              <a:t> захваљујући знањима о луковима стеченим од Етрураца)</a:t>
            </a: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6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6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6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6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6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2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endParaRPr lang="sr-Cyrl-RS" sz="1200" dirty="0" smtClean="0">
              <a:latin typeface="+mj-lt"/>
            </a:endParaRPr>
          </a:p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sz="2000" dirty="0" smtClean="0">
                <a:latin typeface="+mj-lt"/>
              </a:rPr>
              <a:t>Нови материјал – БЕТОН ( вулканска прашина и камен ):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      - врло издржљив, лак за обликовање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      - Омогућио израду лукова без потпорних стубова</a:t>
            </a:r>
          </a:p>
        </p:txBody>
      </p:sp>
      <p:pic>
        <p:nvPicPr>
          <p:cNvPr id="12290" name="Picture 2" descr="Rimski akvedukti – remek-djela antičkog graditeljst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76600"/>
            <a:ext cx="3352800" cy="167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62400" y="3429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- Низање лукова, једног за другим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Colosseum Tickets - Roman Forum &amp; Colosseum Pass - Select Italy"/>
          <p:cNvPicPr>
            <a:picLocks noChangeAspect="1" noChangeArrowheads="1"/>
          </p:cNvPicPr>
          <p:nvPr/>
        </p:nvPicPr>
        <p:blipFill>
          <a:blip r:embed="rId2" cstate="print"/>
          <a:srcRect l="8865" r="13121"/>
          <a:stretch>
            <a:fillRect/>
          </a:stretch>
        </p:blipFill>
        <p:spPr bwMode="auto">
          <a:xfrm>
            <a:off x="5715000" y="4876800"/>
            <a:ext cx="3352800" cy="134302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RS" sz="2400" i="1" dirty="0" smtClean="0">
                <a:latin typeface="Century Schoolbook" pitchFamily="18" charset="0"/>
              </a:rPr>
              <a:t>Архитектура</a:t>
            </a:r>
          </a:p>
          <a:p>
            <a:pPr>
              <a:buNone/>
            </a:pPr>
            <a:r>
              <a:rPr lang="sr-Latn-RS" dirty="0" smtClean="0"/>
              <a:t>                          </a:t>
            </a:r>
          </a:p>
          <a:p>
            <a:pPr>
              <a:buNone/>
            </a:pPr>
            <a:r>
              <a:rPr lang="sr-Latn-RS" dirty="0" smtClean="0"/>
              <a:t>                             </a:t>
            </a:r>
            <a:r>
              <a:rPr lang="sr-Cyrl-RS" sz="2000" dirty="0" smtClean="0"/>
              <a:t>- Типични римски архитектонски подухвати</a:t>
            </a:r>
          </a:p>
          <a:p>
            <a:pPr>
              <a:buNone/>
            </a:pPr>
            <a:r>
              <a:rPr lang="sr-Cyrl-RS" sz="2000" dirty="0" smtClean="0"/>
              <a:t>                                                               </a:t>
            </a:r>
            <a:r>
              <a:rPr lang="sr-Cyrl-RS" sz="2000" i="1" dirty="0" smtClean="0">
                <a:latin typeface="Century Schoolbook" pitchFamily="18" charset="0"/>
              </a:rPr>
              <a:t>ФОРУМИ </a:t>
            </a:r>
          </a:p>
          <a:p>
            <a:pPr>
              <a:buNone/>
            </a:pPr>
            <a:r>
              <a:rPr lang="sr-Cyrl-RS" sz="2000" dirty="0" smtClean="0"/>
              <a:t>                                               Први је настао на месту где је пре изгдрадње канала       ,                           канала </a:t>
            </a:r>
            <a:r>
              <a:rPr lang="en-US" sz="1800" i="1" dirty="0" smtClean="0">
                <a:latin typeface="Century Schoolbook" pitchFamily="18" charset="0"/>
              </a:rPr>
              <a:t>Cloaca Maximа</a:t>
            </a:r>
            <a:r>
              <a:rPr lang="sr-Cyrl-RS" sz="1800" i="1" dirty="0" smtClean="0">
                <a:latin typeface="Century Schoolbook" pitchFamily="18" charset="0"/>
              </a:rPr>
              <a:t> </a:t>
            </a:r>
            <a:r>
              <a:rPr lang="sr-Cyrl-RS" sz="2000" dirty="0" smtClean="0"/>
              <a:t>била велика мочвара </a:t>
            </a:r>
          </a:p>
          <a:p>
            <a:pPr>
              <a:buNone/>
            </a:pPr>
            <a:r>
              <a:rPr lang="sr-Cyrl-RS" sz="2000" dirty="0" smtClean="0"/>
              <a:t>                                                  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републике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48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Римљанима омиљени, као најукрашенији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20574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Tx/>
              <a:buChar char="-"/>
            </a:pPr>
            <a:r>
              <a:rPr lang="sr-Cyrl-RS" dirty="0" smtClean="0"/>
              <a:t>Храмови налик на грчке (међутим, мешање јонског, дорког и </a:t>
            </a:r>
            <a:r>
              <a:rPr lang="sr-Cyrl-RS" b="1" dirty="0" smtClean="0"/>
              <a:t>коринтског </a:t>
            </a:r>
            <a:r>
              <a:rPr lang="sr-Cyrl-RS" dirty="0" smtClean="0"/>
              <a:t>стила)</a:t>
            </a:r>
            <a:endParaRPr lang="sr-Cyrl-R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7200" y="2667000"/>
            <a:ext cx="228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Пула, римски храм, </a:t>
            </a:r>
            <a:r>
              <a:rPr lang="sr-Latn-RS" dirty="0" smtClean="0">
                <a:latin typeface="Algerian" pitchFamily="82" charset="0"/>
              </a:rPr>
              <a:t>IV</a:t>
            </a:r>
            <a:r>
              <a:rPr lang="sr-Cyrl-RS" dirty="0" smtClean="0"/>
              <a:t>  век п.н.е.</a:t>
            </a:r>
            <a:endParaRPr lang="en-US" dirty="0"/>
          </a:p>
        </p:txBody>
      </p:sp>
      <p:pic>
        <p:nvPicPr>
          <p:cNvPr id="32772" name="Picture 4" descr="aenona rimski hram u ninu mak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62400"/>
            <a:ext cx="3200400" cy="2314575"/>
          </a:xfrm>
          <a:prstGeom prst="rect">
            <a:avLst/>
          </a:prstGeom>
          <a:noFill/>
        </p:spPr>
      </p:pic>
      <p:pic>
        <p:nvPicPr>
          <p:cNvPr id="13" name="Picture 12" descr="Cloaca Maxima (Rim, Italija) - Komentari - Tripadviso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648200"/>
            <a:ext cx="2057400" cy="163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5410200" y="5486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</a:pPr>
            <a:r>
              <a:rPr lang="sr-Cyrl-RS" dirty="0" smtClean="0"/>
              <a:t> </a:t>
            </a:r>
            <a:r>
              <a:rPr lang="sr-Cyrl-RS" sz="2400" i="1" dirty="0" smtClean="0">
                <a:latin typeface="Century Schoolbook" pitchFamily="18" charset="0"/>
              </a:rPr>
              <a:t>Скулптура и рељеф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400" dirty="0" smtClean="0">
                <a:latin typeface="+mj-lt"/>
              </a:rPr>
              <a:t>Грци – идеализација лепоте </a:t>
            </a:r>
            <a:r>
              <a:rPr lang="sr-Cyrl-RS" sz="2400" dirty="0" smtClean="0">
                <a:solidFill>
                  <a:srgbClr val="C00000"/>
                </a:solidFill>
                <a:latin typeface="+mj-lt"/>
              </a:rPr>
              <a:t>=  </a:t>
            </a:r>
            <a:r>
              <a:rPr lang="sr-Cyrl-RS" sz="2400" dirty="0" smtClean="0">
                <a:latin typeface="+mj-lt"/>
              </a:rPr>
              <a:t>Римљани – реализам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Восак - коришћен као уметничко средство за додатно утицање на реализам и природност скулптура. 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-Скулптуре израђеиване за потребе средње и више класе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sr-Cyrl-RS" sz="2000" dirty="0" smtClean="0">
                <a:latin typeface="+mj-lt"/>
              </a:rPr>
              <a:t>-Бронза, камен</a:t>
            </a:r>
            <a:endParaRPr lang="en-US" sz="2800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Уметност и архитектура Рима у доба републике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267200" y="2286000"/>
            <a:ext cx="76200" cy="228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○ «Консул Брут». Ок. 3-4 вв. до н.э.: 7 тыс изображений найдено в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0"/>
            <a:ext cx="18288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52400" y="6324600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Century Schoolbook" pitchFamily="18" charset="0"/>
              </a:rPr>
              <a:t>     Луције Јуније Брут</a:t>
            </a:r>
            <a:endParaRPr lang="en-US" dirty="0">
              <a:latin typeface="Century Schoolboo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3276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Рељефи - коришћени за украшавање славолука</a:t>
            </a:r>
            <a:endParaRPr lang="en-US" dirty="0"/>
          </a:p>
        </p:txBody>
      </p:sp>
      <p:pic>
        <p:nvPicPr>
          <p:cNvPr id="35844" name="Picture 4" descr="Umjetnost starog Rima - RIM Vječni g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657600"/>
            <a:ext cx="2247106" cy="136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6" name="AutoShape 6" descr="https://antiquitiesexperts.com/rome/lr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l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3581400"/>
            <a:ext cx="1828800" cy="28247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5600" y="6400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Century Schoolbook" pitchFamily="18" charset="0"/>
              </a:rPr>
              <a:t>86. г. п.н.е., Гај Марије</a:t>
            </a:r>
            <a:endParaRPr lang="en-US" dirty="0">
              <a:latin typeface="Century Schoolbook" pitchFamily="18" charset="0"/>
            </a:endParaRPr>
          </a:p>
        </p:txBody>
      </p:sp>
      <p:sp>
        <p:nvSpPr>
          <p:cNvPr id="35848" name="AutoShape 8" descr="https://antiquitiesexperts.com/rome/lr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lr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5105400"/>
            <a:ext cx="1981200" cy="1310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0" y="6477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Посуда , 100. г.п.н.е.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1008</TotalTime>
  <Words>1355</Words>
  <Application>Microsoft Office PowerPoint</Application>
  <PresentationFormat>On-screen Show (4:3)</PresentationFormat>
  <Paragraphs>242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Уметност и архитектура Старог Рима</vt:lpstr>
      <vt:lpstr>Садржај</vt:lpstr>
      <vt:lpstr>Уопштене одлике римске уметности</vt:lpstr>
      <vt:lpstr>Уметност и архитектура Рима у доба краљевства</vt:lpstr>
      <vt:lpstr>Уметност и архитектура Рима у доба краљевства</vt:lpstr>
      <vt:lpstr>Уметност и архитектура Рима у доба краљевства</vt:lpstr>
      <vt:lpstr>Уметност и архитектура Рима у доба републике</vt:lpstr>
      <vt:lpstr>Уметност и архитектура Рима у доба републике</vt:lpstr>
      <vt:lpstr>Уметност и архитектура Рима у доба републике</vt:lpstr>
      <vt:lpstr>Уметност и архитектура Рима у доба републике</vt:lpstr>
      <vt:lpstr>Уметност и архитектура Рима у доба републике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Уметност и архитектура Рима у доба царства</vt:lpstr>
      <vt:lpstr>Значајна дела</vt:lpstr>
      <vt:lpstr>Значајна дела</vt:lpstr>
      <vt:lpstr>Значајна дела</vt:lpstr>
      <vt:lpstr>Значајна дела</vt:lpstr>
      <vt:lpstr>Значајна дела</vt:lpstr>
      <vt:lpstr>КРАЈ Хвала на пажњи!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Уметност и архитектура Старог Рима</dc:title>
  <dc:creator>Domanovic</dc:creator>
  <cp:lastModifiedBy>Domanovic</cp:lastModifiedBy>
  <cp:revision>118</cp:revision>
  <dcterms:created xsi:type="dcterms:W3CDTF">2020-04-07T12:22:11Z</dcterms:created>
  <dcterms:modified xsi:type="dcterms:W3CDTF">2020-04-19T22:01:13Z</dcterms:modified>
</cp:coreProperties>
</file>